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4"/>
  </p:notesMasterIdLst>
  <p:sldIdLst>
    <p:sldId id="256" r:id="rId2"/>
    <p:sldId id="328" r:id="rId3"/>
    <p:sldId id="257" r:id="rId4"/>
    <p:sldId id="260" r:id="rId5"/>
    <p:sldId id="261" r:id="rId6"/>
    <p:sldId id="262" r:id="rId7"/>
    <p:sldId id="263" r:id="rId8"/>
    <p:sldId id="264" r:id="rId9"/>
    <p:sldId id="267" r:id="rId10"/>
    <p:sldId id="258" r:id="rId11"/>
    <p:sldId id="279" r:id="rId12"/>
    <p:sldId id="281" r:id="rId13"/>
    <p:sldId id="322" r:id="rId14"/>
    <p:sldId id="329" r:id="rId15"/>
    <p:sldId id="330" r:id="rId16"/>
    <p:sldId id="331" r:id="rId17"/>
    <p:sldId id="325" r:id="rId18"/>
    <p:sldId id="324" r:id="rId19"/>
    <p:sldId id="327" r:id="rId20"/>
    <p:sldId id="268" r:id="rId21"/>
    <p:sldId id="272" r:id="rId22"/>
    <p:sldId id="266" r:id="rId23"/>
    <p:sldId id="259" r:id="rId24"/>
    <p:sldId id="275" r:id="rId25"/>
    <p:sldId id="269" r:id="rId26"/>
    <p:sldId id="315" r:id="rId27"/>
    <p:sldId id="271" r:id="rId28"/>
    <p:sldId id="298" r:id="rId29"/>
    <p:sldId id="299" r:id="rId30"/>
    <p:sldId id="300" r:id="rId31"/>
    <p:sldId id="301" r:id="rId32"/>
    <p:sldId id="302" r:id="rId33"/>
    <p:sldId id="280" r:id="rId34"/>
    <p:sldId id="296" r:id="rId35"/>
    <p:sldId id="303" r:id="rId36"/>
    <p:sldId id="304" r:id="rId37"/>
    <p:sldId id="305" r:id="rId38"/>
    <p:sldId id="270" r:id="rId39"/>
    <p:sldId id="282" r:id="rId40"/>
    <p:sldId id="283" r:id="rId41"/>
    <p:sldId id="284" r:id="rId42"/>
    <p:sldId id="285" r:id="rId43"/>
    <p:sldId id="273" r:id="rId44"/>
    <p:sldId id="274" r:id="rId45"/>
    <p:sldId id="286" r:id="rId46"/>
    <p:sldId id="276" r:id="rId47"/>
    <p:sldId id="287" r:id="rId48"/>
    <p:sldId id="288" r:id="rId49"/>
    <p:sldId id="289" r:id="rId50"/>
    <p:sldId id="291" r:id="rId51"/>
    <p:sldId id="292" r:id="rId52"/>
    <p:sldId id="293" r:id="rId53"/>
    <p:sldId id="294" r:id="rId54"/>
    <p:sldId id="295" r:id="rId55"/>
    <p:sldId id="306" r:id="rId56"/>
    <p:sldId id="307" r:id="rId57"/>
    <p:sldId id="308" r:id="rId58"/>
    <p:sldId id="309" r:id="rId59"/>
    <p:sldId id="321" r:id="rId60"/>
    <p:sldId id="310" r:id="rId61"/>
    <p:sldId id="311" r:id="rId62"/>
    <p:sldId id="312" r:id="rId63"/>
    <p:sldId id="313" r:id="rId64"/>
    <p:sldId id="314" r:id="rId65"/>
    <p:sldId id="316" r:id="rId66"/>
    <p:sldId id="317" r:id="rId67"/>
    <p:sldId id="318" r:id="rId68"/>
    <p:sldId id="319" r:id="rId69"/>
    <p:sldId id="278" r:id="rId70"/>
    <p:sldId id="297" r:id="rId71"/>
    <p:sldId id="290" r:id="rId72"/>
    <p:sldId id="320" r:id="rId7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8135" autoAdjust="0"/>
  </p:normalViewPr>
  <p:slideViewPr>
    <p:cSldViewPr snapToGrid="0" snapToObjects="1">
      <p:cViewPr varScale="1">
        <p:scale>
          <a:sx n="85" d="100"/>
          <a:sy n="85" d="100"/>
        </p:scale>
        <p:origin x="1336" y="1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5" d="100"/>
        <a:sy n="85" d="100"/>
      </p:scale>
      <p:origin x="0" y="204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73" Type="http://schemas.openxmlformats.org/officeDocument/2006/relationships/slide" Target="slides/slide72.xml"/><Relationship Id="rId74" Type="http://schemas.openxmlformats.org/officeDocument/2006/relationships/notesMaster" Target="notesMasters/notesMaster1.xml"/><Relationship Id="rId75" Type="http://schemas.openxmlformats.org/officeDocument/2006/relationships/presProps" Target="presProps.xml"/><Relationship Id="rId76" Type="http://schemas.openxmlformats.org/officeDocument/2006/relationships/viewProps" Target="viewProps.xml"/><Relationship Id="rId77" Type="http://schemas.openxmlformats.org/officeDocument/2006/relationships/theme" Target="theme/theme1.xml"/><Relationship Id="rId78" Type="http://schemas.openxmlformats.org/officeDocument/2006/relationships/tableStyles" Target="tableStyles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371F33-81EE-E94F-B694-012342161BD7}" type="datetimeFigureOut">
              <a:rPr lang="en-US" smtClean="0"/>
              <a:t>5/5/17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58CE0B-0D0D-0C46-857B-6D263A2031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33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x-none"/>
              <a:t>http://www.quackit.com/javascript/tutorial/javascript_cookies.cfm</a:t>
            </a:r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D2553B2C-A768-FD48-8360-70B1ADECCD0D}" type="slidenum">
              <a:rPr lang="en-US" altLang="x-none"/>
              <a:pPr eaLnBrk="1" hangingPunct="1"/>
              <a:t>18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70109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2"/>
            <a:ext cx="1447800" cy="6856413"/>
          </a:xfrm>
          <a:prstGeom prst="rect">
            <a:avLst/>
          </a:prstGeom>
          <a:gradFill rotWithShape="0">
            <a:gsLst>
              <a:gs pos="0">
                <a:srgbClr val="33CCCC"/>
              </a:gs>
              <a:gs pos="50000">
                <a:srgbClr val="33CCCC">
                  <a:gamma/>
                  <a:tint val="0"/>
                  <a:invGamma/>
                </a:srgbClr>
              </a:gs>
              <a:gs pos="100000">
                <a:srgbClr val="33CC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" y="1447800"/>
            <a:ext cx="9142413" cy="1752600"/>
          </a:xfrm>
          <a:prstGeom prst="rect">
            <a:avLst/>
          </a:prstGeom>
          <a:gradFill rotWithShape="0">
            <a:gsLst>
              <a:gs pos="0">
                <a:srgbClr val="33CCCC">
                  <a:gamma/>
                  <a:tint val="0"/>
                  <a:invGamma/>
                </a:srgbClr>
              </a:gs>
              <a:gs pos="100000">
                <a:srgbClr val="33CC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3505200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charset="0"/>
            </a:endParaRPr>
          </a:p>
        </p:txBody>
      </p:sp>
      <p:sp>
        <p:nvSpPr>
          <p:cNvPr id="647172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371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47173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057400" y="4114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b="0">
                <a:latin typeface="Tw Cen MT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151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68761"/>
            <a:ext cx="3810000" cy="5265392"/>
          </a:xfrm>
        </p:spPr>
        <p:txBody>
          <a:bodyPr/>
          <a:lstStyle>
            <a:lvl1pPr>
              <a:defRPr sz="2800" b="0">
                <a:latin typeface="Tw Cen MT" pitchFamily="34" charset="0"/>
              </a:defRPr>
            </a:lvl1pPr>
            <a:lvl2pPr>
              <a:defRPr sz="2400" b="0">
                <a:latin typeface="Tw Cen MT" pitchFamily="34" charset="0"/>
              </a:defRPr>
            </a:lvl2pPr>
            <a:lvl3pPr>
              <a:defRPr sz="2000" b="0">
                <a:latin typeface="Tw Cen MT" pitchFamily="34" charset="0"/>
              </a:defRPr>
            </a:lvl3pPr>
            <a:lvl4pPr>
              <a:defRPr sz="1800" b="0">
                <a:latin typeface="Tw Cen MT" pitchFamily="34" charset="0"/>
              </a:defRPr>
            </a:lvl4pPr>
            <a:lvl5pPr>
              <a:defRPr sz="1800" b="0">
                <a:latin typeface="Tw Cen MT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760"/>
            <a:ext cx="3810000" cy="5265393"/>
          </a:xfrm>
        </p:spPr>
        <p:txBody>
          <a:bodyPr/>
          <a:lstStyle>
            <a:lvl1pPr>
              <a:defRPr sz="2800" b="0">
                <a:latin typeface="Tw Cen MT" pitchFamily="34" charset="0"/>
              </a:defRPr>
            </a:lvl1pPr>
            <a:lvl2pPr>
              <a:defRPr sz="2400" b="0">
                <a:latin typeface="Tw Cen MT" pitchFamily="34" charset="0"/>
              </a:defRPr>
            </a:lvl2pPr>
            <a:lvl3pPr>
              <a:defRPr sz="2000" b="0">
                <a:latin typeface="Tw Cen MT" pitchFamily="34" charset="0"/>
              </a:defRPr>
            </a:lvl3pPr>
            <a:lvl4pPr>
              <a:defRPr sz="1800" b="0">
                <a:latin typeface="Tw Cen MT" pitchFamily="34" charset="0"/>
              </a:defRPr>
            </a:lvl4pPr>
            <a:lvl5pPr>
              <a:defRPr sz="1800" b="0">
                <a:latin typeface="Tw Cen MT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146" name="Rectangle 2"/>
          <p:cNvSpPr>
            <a:spLocks noChangeArrowheads="1"/>
          </p:cNvSpPr>
          <p:nvPr/>
        </p:nvSpPr>
        <p:spPr bwMode="auto">
          <a:xfrm>
            <a:off x="0" y="2"/>
            <a:ext cx="685800" cy="6856413"/>
          </a:xfrm>
          <a:prstGeom prst="rect">
            <a:avLst/>
          </a:prstGeom>
          <a:gradFill rotWithShape="0">
            <a:gsLst>
              <a:gs pos="0">
                <a:srgbClr val="33CCCC">
                  <a:gamma/>
                  <a:tint val="0"/>
                  <a:invGamma/>
                </a:srgbClr>
              </a:gs>
              <a:gs pos="100000">
                <a:srgbClr val="33CC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charset="0"/>
            </a:endParaRPr>
          </a:p>
        </p:txBody>
      </p:sp>
      <p:sp>
        <p:nvSpPr>
          <p:cNvPr id="646147" name="Rectangle 3"/>
          <p:cNvSpPr>
            <a:spLocks noChangeArrowheads="1"/>
          </p:cNvSpPr>
          <p:nvPr/>
        </p:nvSpPr>
        <p:spPr bwMode="auto">
          <a:xfrm>
            <a:off x="0" y="908720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charset="0"/>
            </a:endParaRPr>
          </a:p>
        </p:txBody>
      </p:sp>
      <p:sp>
        <p:nvSpPr>
          <p:cNvPr id="646148" name="Rectangle 4"/>
          <p:cNvSpPr>
            <a:spLocks noChangeArrowheads="1"/>
          </p:cNvSpPr>
          <p:nvPr/>
        </p:nvSpPr>
        <p:spPr bwMode="auto">
          <a:xfrm>
            <a:off x="685800" y="6629402"/>
            <a:ext cx="3505200" cy="227013"/>
          </a:xfrm>
          <a:prstGeom prst="rect">
            <a:avLst/>
          </a:prstGeom>
          <a:gradFill rotWithShape="1">
            <a:gsLst>
              <a:gs pos="0">
                <a:schemeClr val="folHlink">
                  <a:gamma/>
                  <a:shade val="63137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63137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charset="0"/>
            </a:endParaRPr>
          </a:p>
        </p:txBody>
      </p:sp>
      <p:sp>
        <p:nvSpPr>
          <p:cNvPr id="646149" name="Rectangle 5"/>
          <p:cNvSpPr>
            <a:spLocks noChangeArrowheads="1"/>
          </p:cNvSpPr>
          <p:nvPr/>
        </p:nvSpPr>
        <p:spPr bwMode="auto">
          <a:xfrm>
            <a:off x="800100" y="2704"/>
            <a:ext cx="8380412" cy="762000"/>
          </a:xfrm>
          <a:prstGeom prst="rect">
            <a:avLst/>
          </a:prstGeom>
          <a:gradFill rotWithShape="0">
            <a:gsLst>
              <a:gs pos="0">
                <a:srgbClr val="33CCCC">
                  <a:gamma/>
                  <a:tint val="0"/>
                  <a:invGamma/>
                </a:srgbClr>
              </a:gs>
              <a:gs pos="100000">
                <a:srgbClr val="33CC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charset="0"/>
            </a:endParaRPr>
          </a:p>
        </p:txBody>
      </p:sp>
      <p:sp>
        <p:nvSpPr>
          <p:cNvPr id="64615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74688" y="-27384"/>
            <a:ext cx="800176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64615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68761"/>
            <a:ext cx="7772400" cy="5265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w Cen MT Condensed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w Cen MT Condensed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w Cen MT Condensed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w Cen MT Condensed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w Cen MT Condensed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kumimoji="1"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kumimoji="1" sz="24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b="1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gnuplot.respawned.com" TargetMode="External"/><Relationship Id="rId4" Type="http://schemas.openxmlformats.org/officeDocument/2006/relationships/hyperlink" Target="http://asmjs.org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github.com/kripken/emscripten/wiki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1454046" y="1616509"/>
            <a:ext cx="7648730" cy="1371600"/>
          </a:xfrm>
        </p:spPr>
        <p:txBody>
          <a:bodyPr/>
          <a:lstStyle/>
          <a:p>
            <a:r>
              <a:rPr lang="en-US" sz="6000" dirty="0" smtClean="0"/>
              <a:t>JavaScript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 err="1"/>
              <a:t>D</a:t>
            </a:r>
            <a:r>
              <a:rPr lang="en-US" dirty="0" err="1" smtClean="0"/>
              <a:t>avide</a:t>
            </a:r>
            <a:r>
              <a:rPr lang="en-US" dirty="0" smtClean="0"/>
              <a:t> </a:t>
            </a:r>
            <a:r>
              <a:rPr lang="en-US" dirty="0" err="1" smtClean="0"/>
              <a:t>Morelli</a:t>
            </a:r>
            <a:endParaRPr lang="en-US" dirty="0" smtClean="0"/>
          </a:p>
          <a:p>
            <a:r>
              <a:rPr lang="en-US" dirty="0" smtClean="0"/>
              <a:t>Giuseppe Attardi</a:t>
            </a:r>
          </a:p>
          <a:p>
            <a:r>
              <a:rPr lang="en-US" dirty="0" err="1" smtClean="0"/>
              <a:t>Dipartimento</a:t>
            </a:r>
            <a:r>
              <a:rPr lang="en-US" dirty="0" smtClean="0"/>
              <a:t> di </a:t>
            </a:r>
            <a:r>
              <a:rPr lang="en-US" dirty="0" err="1" smtClean="0"/>
              <a:t>Informatica</a:t>
            </a:r>
            <a:endParaRPr lang="en-US" dirty="0"/>
          </a:p>
        </p:txBody>
      </p:sp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7596188" y="115888"/>
            <a:ext cx="1081087" cy="1254125"/>
            <a:chOff x="423" y="2976"/>
            <a:chExt cx="951" cy="1055"/>
          </a:xfrm>
        </p:grpSpPr>
        <p:pic>
          <p:nvPicPr>
            <p:cNvPr id="5" name="Picture 7" descr="cherubino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70" y="2976"/>
              <a:ext cx="822" cy="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 Box 8"/>
            <p:cNvSpPr txBox="1">
              <a:spLocks noChangeArrowheads="1"/>
            </p:cNvSpPr>
            <p:nvPr/>
          </p:nvSpPr>
          <p:spPr bwMode="auto">
            <a:xfrm>
              <a:off x="423" y="3839"/>
              <a:ext cx="95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900">
                  <a:solidFill>
                    <a:srgbClr val="006699"/>
                  </a:solidFill>
                  <a:latin typeface="Palatino Linotype" pitchFamily="18" charset="0"/>
                </a:rPr>
                <a:t>Università di Pisa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5570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 of the 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imperative</a:t>
            </a:r>
          </a:p>
          <a:p>
            <a:pPr lvl="1"/>
            <a:r>
              <a:rPr lang="en-US" dirty="0" smtClean="0"/>
              <a:t>if, loops, etc..</a:t>
            </a:r>
          </a:p>
          <a:p>
            <a:r>
              <a:rPr lang="en-US" dirty="0" smtClean="0"/>
              <a:t>loosely typed</a:t>
            </a:r>
          </a:p>
          <a:p>
            <a:r>
              <a:rPr lang="en-US" dirty="0" smtClean="0"/>
              <a:t>dynamic</a:t>
            </a:r>
          </a:p>
          <a:p>
            <a:pPr lvl="1"/>
            <a:r>
              <a:rPr lang="en-US" dirty="0" smtClean="0"/>
              <a:t>everything is an object</a:t>
            </a:r>
          </a:p>
          <a:p>
            <a:pPr lvl="1"/>
            <a:r>
              <a:rPr lang="en-US" dirty="0" err="1" smtClean="0"/>
              <a:t>eval</a:t>
            </a:r>
            <a:endParaRPr lang="en-US" dirty="0" smtClean="0"/>
          </a:p>
          <a:p>
            <a:r>
              <a:rPr lang="en-US" dirty="0" smtClean="0"/>
              <a:t>functions are objects</a:t>
            </a:r>
          </a:p>
          <a:p>
            <a:r>
              <a:rPr lang="en-US" dirty="0" smtClean="0"/>
              <a:t>prototype based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88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JavaScript in two slides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68761"/>
            <a:ext cx="8458200" cy="5265392"/>
          </a:xfrm>
        </p:spPr>
        <p:txBody>
          <a:bodyPr>
            <a:normAutofit/>
          </a:bodyPr>
          <a:lstStyle/>
          <a:p>
            <a:r>
              <a:rPr lang="en-US" sz="3200" dirty="0"/>
              <a:t>Objects map strings to values (properties):</a:t>
            </a: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dirty="0" err="1">
                <a:latin typeface="Lucida Console" charset="0"/>
              </a:rPr>
              <a:t>var</a:t>
            </a:r>
            <a:r>
              <a:rPr lang="en-US" dirty="0">
                <a:latin typeface="Lucida Console" charset="0"/>
              </a:rPr>
              <a:t> </a:t>
            </a:r>
            <a:r>
              <a:rPr lang="en-US" dirty="0" err="1">
                <a:latin typeface="Lucida Console" charset="0"/>
              </a:rPr>
              <a:t>obj</a:t>
            </a:r>
            <a:r>
              <a:rPr lang="en-US" dirty="0">
                <a:latin typeface="Lucida Console" charset="0"/>
              </a:rPr>
              <a:t> = new Object;</a:t>
            </a: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dirty="0" err="1">
                <a:latin typeface="Lucida Console" charset="0"/>
              </a:rPr>
              <a:t>obj</a:t>
            </a:r>
            <a:r>
              <a:rPr lang="en-US" dirty="0" smtClean="0">
                <a:latin typeface="Lucida Console" charset="0"/>
              </a:rPr>
              <a:t>["prop"] </a:t>
            </a:r>
            <a:r>
              <a:rPr lang="en-US" dirty="0">
                <a:latin typeface="Lucida Console" charset="0"/>
              </a:rPr>
              <a:t>= 42;	</a:t>
            </a:r>
            <a:r>
              <a:rPr lang="en-US" dirty="0" smtClean="0">
                <a:latin typeface="Lucida Console" charset="0"/>
              </a:rPr>
              <a:t>	</a:t>
            </a:r>
            <a:r>
              <a:rPr lang="en-US" i="1" dirty="0" smtClean="0">
                <a:latin typeface="Lucida Console" charset="0"/>
              </a:rPr>
              <a:t>=</a:t>
            </a:r>
            <a:r>
              <a:rPr lang="en-US" i="1" dirty="0">
                <a:latin typeface="Lucida Console" charset="0"/>
              </a:rPr>
              <a:t>&gt; </a:t>
            </a:r>
            <a:r>
              <a:rPr lang="en-US" dirty="0" err="1">
                <a:latin typeface="Lucida Console" charset="0"/>
              </a:rPr>
              <a:t>obj.prop</a:t>
            </a:r>
            <a:endParaRPr lang="en-US" dirty="0">
              <a:latin typeface="Lucida Console" charset="0"/>
            </a:endParaRP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dirty="0" err="1">
                <a:latin typeface="Lucida Console" charset="0"/>
              </a:rPr>
              <a:t>obj</a:t>
            </a:r>
            <a:r>
              <a:rPr lang="en-US" dirty="0" smtClean="0">
                <a:latin typeface="Lucida Console" charset="0"/>
              </a:rPr>
              <a:t>[</a:t>
            </a:r>
            <a:r>
              <a:rPr lang="en-US" dirty="0">
                <a:latin typeface="Lucida Console" charset="0"/>
              </a:rPr>
              <a:t>"</a:t>
            </a:r>
            <a:r>
              <a:rPr lang="en-US" dirty="0" smtClean="0">
                <a:latin typeface="Lucida Console" charset="0"/>
              </a:rPr>
              <a:t>0</a:t>
            </a:r>
            <a:r>
              <a:rPr lang="en-US" dirty="0">
                <a:latin typeface="Lucida Console" charset="0"/>
              </a:rPr>
              <a:t>"</a:t>
            </a:r>
            <a:r>
              <a:rPr lang="en-US" dirty="0" smtClean="0">
                <a:latin typeface="Lucida Console" charset="0"/>
              </a:rPr>
              <a:t>] </a:t>
            </a:r>
            <a:r>
              <a:rPr lang="en-US" dirty="0">
                <a:latin typeface="Lucida Console" charset="0"/>
              </a:rPr>
              <a:t>= “hello”;	</a:t>
            </a:r>
            <a:r>
              <a:rPr lang="en-US" i="1" dirty="0" smtClean="0">
                <a:latin typeface="Lucida Console" charset="0"/>
              </a:rPr>
              <a:t>=</a:t>
            </a:r>
            <a:r>
              <a:rPr lang="en-US" i="1" dirty="0">
                <a:latin typeface="Lucida Console" charset="0"/>
              </a:rPr>
              <a:t>&gt;</a:t>
            </a:r>
            <a:r>
              <a:rPr lang="en-US" dirty="0">
                <a:latin typeface="Lucida Console" charset="0"/>
              </a:rPr>
              <a:t> </a:t>
            </a:r>
            <a:r>
              <a:rPr lang="en-US" dirty="0" err="1">
                <a:latin typeface="Lucida Console" charset="0"/>
              </a:rPr>
              <a:t>obj</a:t>
            </a:r>
            <a:r>
              <a:rPr lang="en-US" dirty="0">
                <a:latin typeface="Lucida Console" charset="0"/>
              </a:rPr>
              <a:t>[0]</a:t>
            </a:r>
          </a:p>
          <a:p>
            <a:r>
              <a:rPr lang="en-US" sz="3200" dirty="0"/>
              <a:t>Functions are first-class objects:</a:t>
            </a: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dirty="0">
                <a:latin typeface="Lucida Console" charset="0"/>
              </a:rPr>
              <a:t>function fact(n) {</a:t>
            </a: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dirty="0">
                <a:latin typeface="Lucida Console" charset="0"/>
              </a:rPr>
              <a:t>  return (n </a:t>
            </a:r>
            <a:r>
              <a:rPr lang="en-US" dirty="0" smtClean="0">
                <a:latin typeface="Lucida Console" charset="0"/>
              </a:rPr>
              <a:t>== </a:t>
            </a:r>
            <a:r>
              <a:rPr lang="en-US" dirty="0">
                <a:latin typeface="Lucida Console" charset="0"/>
              </a:rPr>
              <a:t>0</a:t>
            </a:r>
            <a:r>
              <a:rPr lang="en-US" dirty="0" smtClean="0">
                <a:latin typeface="Lucida Console" charset="0"/>
              </a:rPr>
              <a:t>) </a:t>
            </a:r>
            <a:r>
              <a:rPr lang="en-US" dirty="0">
                <a:latin typeface="Lucida Console" charset="0"/>
              </a:rPr>
              <a:t>? </a:t>
            </a:r>
            <a:r>
              <a:rPr lang="en-US" dirty="0" smtClean="0">
                <a:latin typeface="Lucida Console" charset="0"/>
              </a:rPr>
              <a:t>1 </a:t>
            </a:r>
            <a:r>
              <a:rPr lang="en-US" dirty="0">
                <a:latin typeface="Lucida Console" charset="0"/>
              </a:rPr>
              <a:t>: n </a:t>
            </a:r>
            <a:r>
              <a:rPr lang="en-US" dirty="0" smtClean="0">
                <a:latin typeface="Lucida Console" charset="0"/>
              </a:rPr>
              <a:t>* fact</a:t>
            </a:r>
            <a:r>
              <a:rPr lang="en-US" dirty="0">
                <a:latin typeface="Lucida Console" charset="0"/>
              </a:rPr>
              <a:t>(n-1);</a:t>
            </a: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dirty="0">
                <a:latin typeface="Lucida Console" charset="0"/>
              </a:rPr>
              <a:t>}</a:t>
            </a: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dirty="0" err="1">
                <a:latin typeface="Lucida Console" charset="0"/>
              </a:rPr>
              <a:t>fact.desc</a:t>
            </a:r>
            <a:r>
              <a:rPr lang="en-US" dirty="0">
                <a:latin typeface="Lucida Console" charset="0"/>
              </a:rPr>
              <a:t> = "</a:t>
            </a:r>
            <a:r>
              <a:rPr lang="en-US" dirty="0" smtClean="0">
                <a:latin typeface="Lucida Console" charset="0"/>
              </a:rPr>
              <a:t>Factorial function</a:t>
            </a:r>
            <a:r>
              <a:rPr lang="en-US" dirty="0">
                <a:latin typeface="Lucida Console" charset="0"/>
              </a:rPr>
              <a:t>"</a:t>
            </a:r>
            <a:r>
              <a:rPr lang="en-US" dirty="0" smtClean="0">
                <a:latin typeface="Lucida Console" charset="0"/>
              </a:rPr>
              <a:t>;</a:t>
            </a:r>
            <a:endParaRPr lang="en-US" dirty="0">
              <a:latin typeface="Lucida Console" charset="0"/>
            </a:endParaRPr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763053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JS in two slides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68761"/>
            <a:ext cx="8204200" cy="5265392"/>
          </a:xfrm>
        </p:spPr>
        <p:txBody>
          <a:bodyPr>
            <a:normAutofit fontScale="92500"/>
          </a:bodyPr>
          <a:lstStyle/>
          <a:p>
            <a:r>
              <a:rPr lang="en-US" sz="3200" dirty="0"/>
              <a:t>So methods are function-valued properties:</a:t>
            </a: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dirty="0" err="1">
                <a:latin typeface="Lucida Console" charset="0"/>
              </a:rPr>
              <a:t>obj.frob</a:t>
            </a:r>
            <a:r>
              <a:rPr lang="en-US" dirty="0">
                <a:latin typeface="Lucida Console" charset="0"/>
              </a:rPr>
              <a:t> = </a:t>
            </a:r>
            <a:r>
              <a:rPr lang="en-US" dirty="0" smtClean="0">
                <a:latin typeface="Lucida Console" charset="0"/>
              </a:rPr>
              <a:t>function(n</a:t>
            </a:r>
            <a:r>
              <a:rPr lang="en-US" dirty="0">
                <a:latin typeface="Lucida Console" charset="0"/>
              </a:rPr>
              <a:t>) {</a:t>
            </a: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dirty="0">
                <a:latin typeface="Lucida Console" charset="0"/>
              </a:rPr>
              <a:t>    </a:t>
            </a:r>
            <a:r>
              <a:rPr lang="en-US" dirty="0" err="1">
                <a:latin typeface="Lucida Console" charset="0"/>
              </a:rPr>
              <a:t>this.prop</a:t>
            </a:r>
            <a:r>
              <a:rPr lang="en-US" dirty="0">
                <a:latin typeface="Lucida Console" charset="0"/>
              </a:rPr>
              <a:t> += n;</a:t>
            </a: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dirty="0">
                <a:latin typeface="Lucida Console" charset="0"/>
              </a:rPr>
              <a:t>};</a:t>
            </a: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dirty="0" err="1">
                <a:latin typeface="Lucida Console" charset="0"/>
              </a:rPr>
              <a:t>obj.frob</a:t>
            </a:r>
            <a:r>
              <a:rPr lang="en-US" dirty="0">
                <a:latin typeface="Lucida Console" charset="0"/>
              </a:rPr>
              <a:t>(6);		</a:t>
            </a:r>
            <a:r>
              <a:rPr lang="en-US" i="1" dirty="0">
                <a:latin typeface="Lucida Console" charset="0"/>
              </a:rPr>
              <a:t>=&gt;</a:t>
            </a:r>
            <a:r>
              <a:rPr lang="en-US" dirty="0">
                <a:latin typeface="Lucida Console" charset="0"/>
              </a:rPr>
              <a:t> </a:t>
            </a:r>
            <a:r>
              <a:rPr lang="en-US" dirty="0" err="1">
                <a:latin typeface="Lucida Console" charset="0"/>
              </a:rPr>
              <a:t>obj.prop</a:t>
            </a:r>
            <a:r>
              <a:rPr lang="en-US" dirty="0">
                <a:latin typeface="Lucida Console" charset="0"/>
              </a:rPr>
              <a:t> == 48</a:t>
            </a:r>
          </a:p>
          <a:p>
            <a:pPr>
              <a:lnSpc>
                <a:spcPct val="100000"/>
              </a:lnSpc>
            </a:pPr>
            <a:r>
              <a:rPr lang="en-US" sz="3200" dirty="0"/>
              <a:t>Permissiveness throughout.  Oops.</a:t>
            </a:r>
            <a:endParaRPr lang="en-US" dirty="0">
              <a:latin typeface="Lucida Console" charset="0"/>
            </a:endParaRP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dirty="0" err="1">
                <a:latin typeface="Lucida Console" charset="0"/>
              </a:rPr>
              <a:t>grob</a:t>
            </a:r>
            <a:r>
              <a:rPr lang="en-US" dirty="0">
                <a:latin typeface="Lucida Console" charset="0"/>
              </a:rPr>
              <a:t> = </a:t>
            </a:r>
            <a:r>
              <a:rPr lang="en-US" dirty="0" err="1">
                <a:latin typeface="Lucida Console" charset="0"/>
              </a:rPr>
              <a:t>obj.frob</a:t>
            </a:r>
            <a:r>
              <a:rPr lang="en-US" dirty="0">
                <a:latin typeface="Lucida Console" charset="0"/>
              </a:rPr>
              <a:t>;	</a:t>
            </a:r>
            <a:r>
              <a:rPr lang="en-US" i="1" dirty="0">
                <a:latin typeface="Lucida Console" charset="0"/>
              </a:rPr>
              <a:t>=&gt;</a:t>
            </a:r>
            <a:r>
              <a:rPr lang="en-US" dirty="0">
                <a:latin typeface="Lucida Console" charset="0"/>
              </a:rPr>
              <a:t> </a:t>
            </a:r>
            <a:r>
              <a:rPr lang="en-US" dirty="0" err="1">
                <a:latin typeface="Lucida Console" charset="0"/>
              </a:rPr>
              <a:t>var</a:t>
            </a:r>
            <a:r>
              <a:rPr lang="en-US" dirty="0">
                <a:latin typeface="Lucida Console" charset="0"/>
              </a:rPr>
              <a:t> not necessary</a:t>
            </a: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dirty="0" err="1">
                <a:latin typeface="Lucida Console" charset="0"/>
              </a:rPr>
              <a:t>grob</a:t>
            </a:r>
            <a:r>
              <a:rPr lang="en-US" dirty="0">
                <a:latin typeface="Lucida Console" charset="0"/>
              </a:rPr>
              <a:t>(6);			</a:t>
            </a:r>
            <a:r>
              <a:rPr lang="en-US" i="1" dirty="0" smtClean="0">
                <a:latin typeface="Lucida Console" charset="0"/>
              </a:rPr>
              <a:t>=</a:t>
            </a:r>
            <a:r>
              <a:rPr lang="en-US" i="1" dirty="0">
                <a:latin typeface="Lucida Console" charset="0"/>
              </a:rPr>
              <a:t>&gt;</a:t>
            </a:r>
            <a:r>
              <a:rPr lang="en-US" dirty="0">
                <a:latin typeface="Lucida Console" charset="0"/>
              </a:rPr>
              <a:t> undefined + 6 == </a:t>
            </a:r>
            <a:r>
              <a:rPr lang="en-US" dirty="0" err="1">
                <a:latin typeface="Lucida Console" charset="0"/>
              </a:rPr>
              <a:t>NaN</a:t>
            </a:r>
            <a:endParaRPr lang="en-US" dirty="0">
              <a:latin typeface="Lucida Console" charset="0"/>
            </a:endParaRP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dirty="0">
                <a:latin typeface="Lucida Console" charset="0"/>
              </a:rPr>
              <a:t>prop = “hello”;	</a:t>
            </a:r>
            <a:r>
              <a:rPr lang="en-US" i="1" dirty="0">
                <a:latin typeface="Lucida Console" charset="0"/>
              </a:rPr>
              <a:t>=&gt;</a:t>
            </a:r>
            <a:r>
              <a:rPr lang="en-US" dirty="0">
                <a:latin typeface="Lucida Console" charset="0"/>
              </a:rPr>
              <a:t> reset global prop</a:t>
            </a: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dirty="0" err="1">
                <a:latin typeface="Lucida Console" charset="0"/>
              </a:rPr>
              <a:t>grob</a:t>
            </a:r>
            <a:r>
              <a:rPr lang="en-US" dirty="0">
                <a:latin typeface="Lucida Console" charset="0"/>
              </a:rPr>
              <a:t>(6);			</a:t>
            </a:r>
            <a:r>
              <a:rPr lang="en-US" i="1" dirty="0" smtClean="0">
                <a:latin typeface="Lucida Console" charset="0"/>
              </a:rPr>
              <a:t>=</a:t>
            </a:r>
            <a:r>
              <a:rPr lang="en-US" i="1" dirty="0">
                <a:latin typeface="Lucida Console" charset="0"/>
              </a:rPr>
              <a:t>&gt;</a:t>
            </a:r>
            <a:r>
              <a:rPr lang="en-US" dirty="0">
                <a:latin typeface="Lucida Console" charset="0"/>
              </a:rPr>
              <a:t> prop == “hello6</a:t>
            </a:r>
            <a:r>
              <a:rPr lang="en-US" dirty="0" smtClean="0">
                <a:latin typeface="Lucida Console" charset="0"/>
              </a:rPr>
              <a:t>”</a:t>
            </a:r>
            <a:endParaRPr lang="en-US" dirty="0">
              <a:latin typeface="Lucida Consol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5201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612774" y="0"/>
            <a:ext cx="8531225" cy="764498"/>
          </a:xfrm>
        </p:spPr>
        <p:txBody>
          <a:bodyPr/>
          <a:lstStyle/>
          <a:p>
            <a:pPr eaLnBrk="1" hangingPunct="1"/>
            <a:r>
              <a:rPr lang="en-US" altLang="x-none" dirty="0"/>
              <a:t>Example 1: Browser Events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sz="quarter" idx="1"/>
          </p:nvPr>
        </p:nvSpPr>
        <p:spPr>
          <a:xfrm>
            <a:off x="612774" y="1199213"/>
            <a:ext cx="8153401" cy="5658787"/>
          </a:xfrm>
        </p:spPr>
        <p:txBody>
          <a:bodyPr/>
          <a:lstStyle/>
          <a:p>
            <a:pPr lvl="1">
              <a:lnSpc>
                <a:spcPct val="90000"/>
              </a:lnSpc>
              <a:buFont typeface="Wingdings" charset="2"/>
              <a:buNone/>
            </a:pPr>
            <a:r>
              <a:rPr lang="en-US" altLang="x-none" sz="2200" dirty="0"/>
              <a:t>&lt;script type="text/JavaScript"&gt;</a:t>
            </a:r>
          </a:p>
          <a:p>
            <a:pPr lvl="1">
              <a:lnSpc>
                <a:spcPct val="90000"/>
              </a:lnSpc>
              <a:buFont typeface="Wingdings" charset="2"/>
              <a:buNone/>
            </a:pPr>
            <a:r>
              <a:rPr lang="en-US" altLang="x-none" sz="2200" dirty="0"/>
              <a:t>     function </a:t>
            </a:r>
            <a:r>
              <a:rPr lang="en-US" altLang="x-none" sz="2200" dirty="0" err="1"/>
              <a:t>o</a:t>
            </a:r>
            <a:r>
              <a:rPr lang="en-US" altLang="x-none" sz="2200" dirty="0" err="1" smtClean="0"/>
              <a:t>nMouseDown</a:t>
            </a:r>
            <a:r>
              <a:rPr lang="en-US" altLang="x-none" sz="2200" dirty="0" smtClean="0"/>
              <a:t>(event</a:t>
            </a:r>
            <a:r>
              <a:rPr lang="en-US" altLang="x-none" sz="2200" dirty="0"/>
              <a:t>) {</a:t>
            </a:r>
          </a:p>
          <a:p>
            <a:pPr lvl="1">
              <a:lnSpc>
                <a:spcPct val="90000"/>
              </a:lnSpc>
              <a:buFont typeface="Wingdings" charset="2"/>
              <a:buNone/>
            </a:pPr>
            <a:r>
              <a:rPr lang="en-US" altLang="x-none" sz="2200" dirty="0"/>
              <a:t>		if (</a:t>
            </a:r>
            <a:r>
              <a:rPr lang="en-US" altLang="x-none" sz="2200" dirty="0" err="1"/>
              <a:t>event.button</a:t>
            </a:r>
            <a:r>
              <a:rPr lang="en-US" altLang="x-none" sz="2200" dirty="0"/>
              <a:t>==1) {</a:t>
            </a:r>
          </a:p>
          <a:p>
            <a:pPr lvl="1">
              <a:lnSpc>
                <a:spcPct val="90000"/>
              </a:lnSpc>
              <a:buFont typeface="Wingdings" charset="2"/>
              <a:buNone/>
            </a:pPr>
            <a:r>
              <a:rPr lang="en-US" altLang="x-none" sz="2200" dirty="0"/>
              <a:t>			alert("You clicked the right mouse button!") }</a:t>
            </a:r>
          </a:p>
          <a:p>
            <a:pPr lvl="1">
              <a:lnSpc>
                <a:spcPct val="90000"/>
              </a:lnSpc>
              <a:buFont typeface="Wingdings" charset="2"/>
              <a:buNone/>
            </a:pPr>
            <a:r>
              <a:rPr lang="en-US" altLang="x-none" sz="2200" dirty="0"/>
              <a:t>		else {</a:t>
            </a:r>
          </a:p>
          <a:p>
            <a:pPr lvl="1">
              <a:lnSpc>
                <a:spcPct val="90000"/>
              </a:lnSpc>
              <a:buFont typeface="Wingdings" charset="2"/>
              <a:buNone/>
            </a:pPr>
            <a:r>
              <a:rPr lang="en-US" altLang="x-none" sz="2200" dirty="0"/>
              <a:t>			alert("You clicked the left mouse button!") </a:t>
            </a:r>
          </a:p>
          <a:p>
            <a:pPr lvl="1">
              <a:lnSpc>
                <a:spcPct val="90000"/>
              </a:lnSpc>
              <a:buFont typeface="Wingdings" charset="2"/>
              <a:buNone/>
            </a:pPr>
            <a:r>
              <a:rPr lang="en-US" altLang="x-none" sz="2200" dirty="0"/>
              <a:t> 		}}</a:t>
            </a:r>
          </a:p>
          <a:p>
            <a:pPr lvl="1">
              <a:lnSpc>
                <a:spcPct val="90000"/>
              </a:lnSpc>
              <a:buFont typeface="Wingdings" charset="2"/>
              <a:buNone/>
            </a:pPr>
            <a:r>
              <a:rPr lang="en-US" altLang="x-none" sz="2200" dirty="0"/>
              <a:t>&lt;/script&gt;</a:t>
            </a:r>
          </a:p>
          <a:p>
            <a:pPr lvl="1">
              <a:lnSpc>
                <a:spcPct val="90000"/>
              </a:lnSpc>
              <a:buFont typeface="Wingdings" charset="2"/>
              <a:buNone/>
            </a:pPr>
            <a:r>
              <a:rPr lang="en-US" altLang="x-none" sz="2200" dirty="0"/>
              <a:t>…</a:t>
            </a:r>
          </a:p>
          <a:p>
            <a:pPr lvl="1">
              <a:lnSpc>
                <a:spcPct val="90000"/>
              </a:lnSpc>
              <a:buFont typeface="Wingdings" charset="2"/>
              <a:buNone/>
            </a:pPr>
            <a:r>
              <a:rPr lang="en-US" altLang="x-none" sz="2200" dirty="0"/>
              <a:t>&lt;body </a:t>
            </a:r>
            <a:r>
              <a:rPr lang="en-US" altLang="x-none" sz="2200" dirty="0" err="1"/>
              <a:t>onmousedown</a:t>
            </a:r>
            <a:r>
              <a:rPr lang="en-US" altLang="x-none" sz="2200" dirty="0" smtClean="0"/>
              <a:t>="</a:t>
            </a:r>
            <a:r>
              <a:rPr lang="en-US" altLang="x-none" sz="2200" dirty="0" err="1" smtClean="0"/>
              <a:t>onMouseDown</a:t>
            </a:r>
            <a:r>
              <a:rPr lang="en-US" altLang="x-none" sz="2200" dirty="0" smtClean="0"/>
              <a:t>(event</a:t>
            </a:r>
            <a:r>
              <a:rPr lang="en-US" altLang="x-none" sz="2200" dirty="0"/>
              <a:t>)"&gt;</a:t>
            </a:r>
          </a:p>
          <a:p>
            <a:pPr lvl="1">
              <a:lnSpc>
                <a:spcPct val="90000"/>
              </a:lnSpc>
              <a:buFont typeface="Wingdings" charset="2"/>
              <a:buNone/>
            </a:pPr>
            <a:r>
              <a:rPr lang="en-US" altLang="x-none" sz="2200" dirty="0"/>
              <a:t>…</a:t>
            </a:r>
          </a:p>
          <a:p>
            <a:pPr lvl="1">
              <a:lnSpc>
                <a:spcPct val="90000"/>
              </a:lnSpc>
              <a:buFont typeface="Wingdings" charset="2"/>
              <a:buNone/>
            </a:pPr>
            <a:r>
              <a:rPr lang="en-US" altLang="x-none" sz="2200" dirty="0"/>
              <a:t>&lt;/body&gt;</a:t>
            </a:r>
          </a:p>
          <a:p>
            <a:pPr eaLnBrk="1" hangingPunct="1"/>
            <a:endParaRPr lang="en-US" altLang="x-none" sz="2200" dirty="0"/>
          </a:p>
          <a:p>
            <a:pPr eaLnBrk="1" hangingPunct="1"/>
            <a:endParaRPr lang="en-US" altLang="en-US" sz="2400" dirty="0"/>
          </a:p>
          <a:p>
            <a:pPr eaLnBrk="1" hangingPunct="1"/>
            <a:endParaRPr lang="en-US" altLang="x-none" sz="2400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5715000" y="1199213"/>
            <a:ext cx="2819400" cy="1015663"/>
          </a:xfrm>
          <a:prstGeom prst="rect">
            <a:avLst/>
          </a:prstGeom>
          <a:ln>
            <a:headEnd/>
            <a:tailEnd type="none" w="lg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 dirty="0">
                <a:latin typeface="+mn-lt"/>
                <a:ea typeface="+mn-ea"/>
              </a:rPr>
              <a:t>Mouse event causes  </a:t>
            </a:r>
            <a:r>
              <a:rPr lang="en-US" sz="2000" dirty="0" smtClean="0">
                <a:latin typeface="+mn-lt"/>
                <a:ea typeface="+mn-ea"/>
              </a:rPr>
              <a:t>handler function </a:t>
            </a:r>
            <a:r>
              <a:rPr lang="en-US" sz="2000" dirty="0">
                <a:latin typeface="+mn-lt"/>
                <a:ea typeface="+mn-ea"/>
              </a:rPr>
              <a:t>to be called 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800100" y="6081009"/>
            <a:ext cx="7264608" cy="400050"/>
          </a:xfrm>
          <a:prstGeom prst="rect">
            <a:avLst/>
          </a:prstGeom>
          <a:ln>
            <a:headEnd/>
            <a:tailEnd type="none" w="lg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 dirty="0">
                <a:latin typeface="+mn-lt"/>
                <a:ea typeface="+mn-ea"/>
              </a:rPr>
              <a:t>Other events: </a:t>
            </a:r>
            <a:r>
              <a:rPr lang="en-US" sz="2000" dirty="0" err="1">
                <a:latin typeface="+mn-lt"/>
                <a:ea typeface="+mn-ea"/>
              </a:rPr>
              <a:t>onLoad</a:t>
            </a:r>
            <a:r>
              <a:rPr lang="en-US" sz="2000" dirty="0">
                <a:latin typeface="+mn-lt"/>
                <a:ea typeface="+mn-ea"/>
              </a:rPr>
              <a:t>, </a:t>
            </a:r>
            <a:r>
              <a:rPr lang="en-US" sz="2000" dirty="0" err="1">
                <a:latin typeface="+mn-lt"/>
                <a:ea typeface="+mn-ea"/>
              </a:rPr>
              <a:t>onMouseMove</a:t>
            </a:r>
            <a:r>
              <a:rPr lang="en-US" sz="2000" dirty="0">
                <a:latin typeface="+mn-lt"/>
                <a:ea typeface="+mn-ea"/>
              </a:rPr>
              <a:t>, </a:t>
            </a:r>
            <a:r>
              <a:rPr lang="en-US" sz="2000" dirty="0" err="1">
                <a:latin typeface="+mn-lt"/>
                <a:ea typeface="+mn-ea"/>
              </a:rPr>
              <a:t>onKeyPress</a:t>
            </a:r>
            <a:r>
              <a:rPr lang="en-US" sz="2000" dirty="0">
                <a:latin typeface="+mn-lt"/>
                <a:ea typeface="+mn-ea"/>
              </a:rPr>
              <a:t>, </a:t>
            </a:r>
            <a:r>
              <a:rPr lang="en-US" sz="2000" dirty="0" err="1">
                <a:latin typeface="+mn-lt"/>
                <a:ea typeface="+mn-ea"/>
              </a:rPr>
              <a:t>onUnLoad</a:t>
            </a:r>
            <a:endParaRPr lang="en-US" sz="2000" dirty="0"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95072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Document Object Model (DOM)</a:t>
            </a:r>
          </a:p>
        </p:txBody>
      </p:sp>
      <p:sp>
        <p:nvSpPr>
          <p:cNvPr id="12291" name="Rectangle 9" descr="Rectangle: Click to edit Master text styles&#13;&#10;Second level&#13;&#10;Third level&#13;&#10;Fourth level&#13;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74688" y="1169233"/>
            <a:ext cx="8164512" cy="5536367"/>
          </a:xfrm>
        </p:spPr>
        <p:txBody>
          <a:bodyPr/>
          <a:lstStyle/>
          <a:p>
            <a:r>
              <a:rPr lang="en-US" altLang="x-none" dirty="0"/>
              <a:t>HTML page is structured data</a:t>
            </a:r>
          </a:p>
          <a:p>
            <a:r>
              <a:rPr lang="en-US" altLang="x-none" dirty="0"/>
              <a:t>DOM provides representation of this hierarchy</a:t>
            </a:r>
          </a:p>
          <a:p>
            <a:r>
              <a:rPr lang="en-US" altLang="x-none" dirty="0"/>
              <a:t>Examples</a:t>
            </a:r>
          </a:p>
          <a:p>
            <a:pPr lvl="1"/>
            <a:r>
              <a:rPr lang="en-US" altLang="x-none" dirty="0"/>
              <a:t>Properties:  </a:t>
            </a:r>
            <a:r>
              <a:rPr lang="en-US" altLang="x-none" dirty="0" err="1">
                <a:solidFill>
                  <a:srgbClr val="7030A0"/>
                </a:solidFill>
              </a:rPr>
              <a:t>document.alinkColor</a:t>
            </a:r>
            <a:r>
              <a:rPr lang="en-US" altLang="x-none" dirty="0">
                <a:solidFill>
                  <a:srgbClr val="7030A0"/>
                </a:solidFill>
              </a:rPr>
              <a:t>, </a:t>
            </a:r>
            <a:r>
              <a:rPr lang="en-US" altLang="x-none" dirty="0" err="1">
                <a:solidFill>
                  <a:srgbClr val="7030A0"/>
                </a:solidFill>
              </a:rPr>
              <a:t>document.URL</a:t>
            </a:r>
            <a:r>
              <a:rPr lang="en-US" altLang="x-none" dirty="0">
                <a:solidFill>
                  <a:srgbClr val="7030A0"/>
                </a:solidFill>
              </a:rPr>
              <a:t>, </a:t>
            </a:r>
            <a:r>
              <a:rPr lang="en-US" altLang="x-none" dirty="0" err="1">
                <a:solidFill>
                  <a:srgbClr val="7030A0"/>
                </a:solidFill>
              </a:rPr>
              <a:t>document.forms</a:t>
            </a:r>
            <a:r>
              <a:rPr lang="en-US" altLang="x-none" dirty="0">
                <a:solidFill>
                  <a:srgbClr val="7030A0"/>
                </a:solidFill>
              </a:rPr>
              <a:t>[ ], </a:t>
            </a:r>
            <a:r>
              <a:rPr lang="en-US" altLang="x-none" dirty="0" err="1">
                <a:solidFill>
                  <a:srgbClr val="7030A0"/>
                </a:solidFill>
              </a:rPr>
              <a:t>document.links</a:t>
            </a:r>
            <a:r>
              <a:rPr lang="en-US" altLang="x-none" dirty="0">
                <a:solidFill>
                  <a:srgbClr val="7030A0"/>
                </a:solidFill>
              </a:rPr>
              <a:t>[ ], </a:t>
            </a:r>
            <a:r>
              <a:rPr lang="en-US" altLang="x-none" dirty="0" err="1">
                <a:solidFill>
                  <a:srgbClr val="7030A0"/>
                </a:solidFill>
              </a:rPr>
              <a:t>document.anchors</a:t>
            </a:r>
            <a:r>
              <a:rPr lang="en-US" altLang="x-none" dirty="0">
                <a:solidFill>
                  <a:srgbClr val="7030A0"/>
                </a:solidFill>
              </a:rPr>
              <a:t>[ ], …</a:t>
            </a:r>
            <a:endParaRPr lang="en-US" altLang="x-none" dirty="0"/>
          </a:p>
          <a:p>
            <a:pPr lvl="1"/>
            <a:r>
              <a:rPr lang="en-US" altLang="x-none" dirty="0"/>
              <a:t>Methods:  </a:t>
            </a:r>
            <a:r>
              <a:rPr lang="en-US" altLang="x-none" dirty="0" err="1">
                <a:solidFill>
                  <a:srgbClr val="7030A0"/>
                </a:solidFill>
              </a:rPr>
              <a:t>document.write</a:t>
            </a:r>
            <a:r>
              <a:rPr lang="en-US" altLang="x-none" dirty="0">
                <a:solidFill>
                  <a:srgbClr val="7030A0"/>
                </a:solidFill>
              </a:rPr>
              <a:t>(</a:t>
            </a:r>
            <a:r>
              <a:rPr lang="en-US" altLang="x-none" dirty="0" err="1">
                <a:solidFill>
                  <a:srgbClr val="7030A0"/>
                </a:solidFill>
              </a:rPr>
              <a:t>document.referrer</a:t>
            </a:r>
            <a:r>
              <a:rPr lang="en-US" altLang="x-none" dirty="0">
                <a:solidFill>
                  <a:srgbClr val="7030A0"/>
                </a:solidFill>
              </a:rPr>
              <a:t>)</a:t>
            </a:r>
          </a:p>
          <a:p>
            <a:pPr lvl="2"/>
            <a:r>
              <a:rPr lang="en-US" altLang="x-none" dirty="0"/>
              <a:t>These change the content of the page!</a:t>
            </a:r>
          </a:p>
          <a:p>
            <a:r>
              <a:rPr lang="en-US" altLang="x-none" dirty="0"/>
              <a:t>Also Browser Object Model (BOM)</a:t>
            </a:r>
          </a:p>
          <a:p>
            <a:pPr lvl="1"/>
            <a:r>
              <a:rPr lang="en-US" altLang="x-none" dirty="0"/>
              <a:t>Window, Document, Frames[], History, Location, Navigator (type and version of browser)</a:t>
            </a:r>
          </a:p>
        </p:txBody>
      </p:sp>
    </p:spTree>
    <p:extLst>
      <p:ext uri="{BB962C8B-B14F-4D97-AF65-F5344CB8AC3E}">
        <p14:creationId xmlns:p14="http://schemas.microsoft.com/office/powerpoint/2010/main" val="13474589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Browser and Document Structure </a:t>
            </a:r>
          </a:p>
        </p:txBody>
      </p:sp>
      <p:pic>
        <p:nvPicPr>
          <p:cNvPr id="13315" name="Picture 2" descr="http://msconline.maconstate.edu/Tutorials/JSDHTML/JSDHTML01/Fig13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52600" y="888828"/>
            <a:ext cx="5967334" cy="4892847"/>
          </a:xfrm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4542020" y="6021518"/>
            <a:ext cx="3810000" cy="646113"/>
          </a:xfrm>
          <a:prstGeom prst="rect">
            <a:avLst/>
          </a:prstGeom>
          <a:noFill/>
          <a:ln w="12700" algn="ctr">
            <a:noFill/>
            <a:miter lim="800000"/>
            <a:headEnd/>
            <a:tailEnd type="none" w="lg" len="med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  <a:defRPr/>
            </a:pPr>
            <a:r>
              <a:rPr lang="en-US" sz="1800" dirty="0">
                <a:solidFill>
                  <a:srgbClr val="808000"/>
                </a:solidFill>
                <a:latin typeface="+mn-lt"/>
              </a:rPr>
              <a:t>W3C standard differs from models supported in existing browsers</a:t>
            </a:r>
          </a:p>
        </p:txBody>
      </p:sp>
    </p:spTree>
    <p:extLst>
      <p:ext uri="{BB962C8B-B14F-4D97-AF65-F5344CB8AC3E}">
        <p14:creationId xmlns:p14="http://schemas.microsoft.com/office/powerpoint/2010/main" val="15271620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162800" y="6248400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2"/>
                </a:solidFill>
                <a:latin typeface="Tahoma" charset="0"/>
              </a:defRPr>
            </a:lvl1pPr>
            <a:lvl2pPr marL="742950" indent="-285750">
              <a:defRPr sz="2400">
                <a:solidFill>
                  <a:schemeClr val="bg2"/>
                </a:solidFill>
                <a:latin typeface="Tahoma" charset="0"/>
              </a:defRPr>
            </a:lvl2pPr>
            <a:lvl3pPr marL="1143000" indent="-228600">
              <a:defRPr sz="2400">
                <a:solidFill>
                  <a:schemeClr val="bg2"/>
                </a:solidFill>
                <a:latin typeface="Tahoma" charset="0"/>
              </a:defRPr>
            </a:lvl3pPr>
            <a:lvl4pPr marL="1600200" indent="-228600">
              <a:defRPr sz="2400">
                <a:solidFill>
                  <a:schemeClr val="bg2"/>
                </a:solidFill>
                <a:latin typeface="Tahoma" charset="0"/>
              </a:defRPr>
            </a:lvl4pPr>
            <a:lvl5pPr marL="2057400" indent="-228600">
              <a:defRPr sz="2400">
                <a:solidFill>
                  <a:schemeClr val="bg2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400">
                <a:solidFill>
                  <a:schemeClr val="bg2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400">
                <a:solidFill>
                  <a:schemeClr val="bg2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400">
                <a:solidFill>
                  <a:schemeClr val="bg2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400">
                <a:solidFill>
                  <a:schemeClr val="bg2"/>
                </a:solidFill>
                <a:latin typeface="Tahoma" charset="0"/>
              </a:defRPr>
            </a:lvl9pPr>
          </a:lstStyle>
          <a:p>
            <a:r>
              <a:rPr lang="en-US" altLang="x-none" sz="1200">
                <a:latin typeface="Arial" charset="0"/>
              </a:rPr>
              <a:t>slide </a:t>
            </a:r>
            <a:fld id="{15540888-6169-F941-B462-0C2CE6A1E067}" type="slidenum">
              <a:rPr lang="en-US" altLang="x-none" sz="1200">
                <a:latin typeface="Arial" charset="0"/>
              </a:rPr>
              <a:pPr/>
              <a:t>16</a:t>
            </a:fld>
            <a:endParaRPr lang="en-US" altLang="x-none" sz="1200">
              <a:latin typeface="Arial" charset="0"/>
            </a:endParaRPr>
          </a:p>
        </p:txBody>
      </p:sp>
      <p:sp>
        <p:nvSpPr>
          <p:cNvPr id="14339" name="Rectangle 6"/>
          <p:cNvSpPr>
            <a:spLocks noGrp="1" noChangeArrowheads="1"/>
          </p:cNvSpPr>
          <p:nvPr>
            <p:ph type="title"/>
          </p:nvPr>
        </p:nvSpPr>
        <p:spPr>
          <a:xfrm>
            <a:off x="711200" y="0"/>
            <a:ext cx="8432800" cy="730250"/>
          </a:xfrm>
        </p:spPr>
        <p:txBody>
          <a:bodyPr/>
          <a:lstStyle/>
          <a:p>
            <a:r>
              <a:rPr lang="en-US" altLang="x-none"/>
              <a:t>Reading Properties with JavaScript</a:t>
            </a:r>
          </a:p>
        </p:txBody>
      </p:sp>
      <p:sp>
        <p:nvSpPr>
          <p:cNvPr id="24580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22300" y="1219200"/>
            <a:ext cx="8610600" cy="4876800"/>
          </a:xfrm>
        </p:spPr>
        <p:txBody>
          <a:bodyPr/>
          <a:lstStyle/>
          <a:p>
            <a:pPr>
              <a:buFont typeface="Monotype Sorts" charset="2"/>
              <a:buNone/>
            </a:pPr>
            <a:r>
              <a:rPr lang="en-US" altLang="x-none" dirty="0"/>
              <a:t>Sample script</a:t>
            </a:r>
          </a:p>
          <a:p>
            <a:endParaRPr lang="en-US" altLang="x-none" dirty="0"/>
          </a:p>
          <a:p>
            <a:endParaRPr lang="en-US" altLang="x-none" dirty="0"/>
          </a:p>
          <a:p>
            <a:endParaRPr lang="en-US" altLang="x-none" dirty="0"/>
          </a:p>
          <a:p>
            <a:endParaRPr lang="en-US" altLang="x-none" dirty="0"/>
          </a:p>
          <a:p>
            <a:pPr lvl="1"/>
            <a:r>
              <a:rPr lang="en-US" altLang="x-none" sz="2000" dirty="0"/>
              <a:t>Example 1 returns "</a:t>
            </a:r>
            <a:r>
              <a:rPr lang="en-US" altLang="x-none" sz="2000" dirty="0" err="1"/>
              <a:t>ul</a:t>
            </a:r>
            <a:r>
              <a:rPr lang="en-US" altLang="x-none" sz="2000" dirty="0"/>
              <a:t>"</a:t>
            </a:r>
          </a:p>
          <a:p>
            <a:pPr lvl="1"/>
            <a:r>
              <a:rPr lang="en-US" altLang="x-none" sz="2000" dirty="0"/>
              <a:t>Example 2 returns "null"</a:t>
            </a:r>
          </a:p>
          <a:p>
            <a:pPr lvl="1"/>
            <a:r>
              <a:rPr lang="en-US" altLang="x-none" sz="2000" dirty="0"/>
              <a:t>Example 3 returns "li"</a:t>
            </a:r>
          </a:p>
          <a:p>
            <a:pPr lvl="1"/>
            <a:r>
              <a:rPr lang="en-US" altLang="x-none" sz="2000" dirty="0"/>
              <a:t>Example 4 returns "text"</a:t>
            </a:r>
          </a:p>
          <a:p>
            <a:pPr lvl="2"/>
            <a:r>
              <a:rPr lang="en-US" altLang="x-none" sz="1800" dirty="0"/>
              <a:t>A text node below the "li" which holds the actual text data as its value</a:t>
            </a:r>
          </a:p>
          <a:p>
            <a:pPr lvl="1"/>
            <a:r>
              <a:rPr lang="en-US" altLang="x-none" sz="2000" dirty="0"/>
              <a:t>Example 5 returns " Item 1 " </a:t>
            </a:r>
          </a:p>
        </p:txBody>
      </p:sp>
      <p:sp>
        <p:nvSpPr>
          <p:cNvPr id="24581" name="Rectangle 4"/>
          <p:cNvSpPr>
            <a:spLocks noChangeArrowheads="1"/>
          </p:cNvSpPr>
          <p:nvPr/>
        </p:nvSpPr>
        <p:spPr bwMode="auto">
          <a:xfrm>
            <a:off x="136525" y="1698000"/>
            <a:ext cx="6673850" cy="19812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ts val="300"/>
              </a:spcBef>
              <a:spcAft>
                <a:spcPts val="300"/>
              </a:spcAft>
              <a:buFontTx/>
              <a:buNone/>
              <a:defRPr/>
            </a:pPr>
            <a:r>
              <a:rPr kumimoji="1" lang="en-US" sz="18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1. </a:t>
            </a:r>
            <a:r>
              <a:rPr kumimoji="1" lang="en-US" sz="1800" dirty="0" err="1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document.getElementById</a:t>
            </a:r>
            <a:r>
              <a:rPr kumimoji="1" lang="en-US" sz="18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('t1').</a:t>
            </a:r>
            <a:r>
              <a:rPr kumimoji="1" lang="en-US" sz="1800" dirty="0" err="1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nodeName</a:t>
            </a:r>
            <a:endParaRPr kumimoji="1" lang="en-US" sz="1800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  <a:buFontTx/>
              <a:buNone/>
              <a:defRPr/>
            </a:pPr>
            <a:r>
              <a:rPr kumimoji="1" lang="en-US" sz="18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2. </a:t>
            </a:r>
            <a:r>
              <a:rPr kumimoji="1" lang="en-US" sz="1800" dirty="0" err="1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document.getElementById</a:t>
            </a:r>
            <a:r>
              <a:rPr kumimoji="1" lang="en-US" sz="18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('t1').</a:t>
            </a:r>
            <a:r>
              <a:rPr kumimoji="1" lang="en-US" sz="1800" dirty="0" err="1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nodeValue</a:t>
            </a:r>
            <a:endParaRPr kumimoji="1" lang="en-US" sz="1800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  <a:buFontTx/>
              <a:buNone/>
              <a:defRPr/>
            </a:pPr>
            <a:r>
              <a:rPr kumimoji="1" lang="en-US" sz="18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3. </a:t>
            </a:r>
            <a:r>
              <a:rPr kumimoji="1" lang="en-US" sz="1800" dirty="0" err="1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document.getElementById</a:t>
            </a:r>
            <a:r>
              <a:rPr kumimoji="1" lang="en-US" sz="18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('t1').</a:t>
            </a:r>
            <a:r>
              <a:rPr kumimoji="1" lang="en-US" sz="1800" dirty="0" err="1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firstChild.nodeName</a:t>
            </a:r>
            <a:endParaRPr kumimoji="1" lang="en-US" sz="1800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  <a:buFontTx/>
              <a:buNone/>
              <a:defRPr/>
            </a:pPr>
            <a:r>
              <a:rPr kumimoji="1" lang="en-US" sz="18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4. </a:t>
            </a:r>
            <a:r>
              <a:rPr kumimoji="1" lang="en-US" sz="1800" dirty="0" err="1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document.getElementById</a:t>
            </a:r>
            <a:r>
              <a:rPr kumimoji="1" lang="en-US" sz="18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('t1').</a:t>
            </a:r>
            <a:r>
              <a:rPr kumimoji="1" lang="en-US" sz="1800" dirty="0" err="1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firstChild.firstChild.nodeName</a:t>
            </a:r>
            <a:endParaRPr kumimoji="1" lang="en-US" sz="1800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  <a:buFontTx/>
              <a:buNone/>
              <a:defRPr/>
            </a:pPr>
            <a:r>
              <a:rPr kumimoji="1" lang="en-US" sz="18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5. </a:t>
            </a:r>
            <a:r>
              <a:rPr kumimoji="1" lang="en-US" sz="1800" dirty="0" err="1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document.getElementById</a:t>
            </a:r>
            <a:r>
              <a:rPr kumimoji="1" lang="en-US" sz="18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('t1').</a:t>
            </a:r>
            <a:r>
              <a:rPr kumimoji="1" lang="en-US" sz="1800" dirty="0" err="1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firstChild.firstChild.nodeValue</a:t>
            </a:r>
            <a:endParaRPr kumimoji="1" lang="en-US" sz="1800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6324600" y="1873250"/>
            <a:ext cx="2514600" cy="1447800"/>
          </a:xfrm>
          <a:prstGeom prst="rect">
            <a:avLst/>
          </a:prstGeom>
          <a:solidFill>
            <a:schemeClr val="accent5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FontTx/>
              <a:buNone/>
              <a:defRPr/>
            </a:pPr>
            <a:r>
              <a:rPr lang="en-US" dirty="0">
                <a:solidFill>
                  <a:schemeClr val="tx1"/>
                </a:solidFill>
                <a:latin typeface="+mn-lt"/>
              </a:rPr>
              <a:t>&lt;</a:t>
            </a:r>
            <a:r>
              <a:rPr lang="en-US" dirty="0" err="1">
                <a:solidFill>
                  <a:schemeClr val="tx1"/>
                </a:solidFill>
                <a:latin typeface="+mn-lt"/>
              </a:rPr>
              <a:t>ul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 id="t1"&gt;</a:t>
            </a:r>
          </a:p>
          <a:p>
            <a:pPr>
              <a:buFontTx/>
              <a:buNone/>
              <a:defRPr/>
            </a:pPr>
            <a:r>
              <a:rPr lang="en-US" dirty="0">
                <a:solidFill>
                  <a:schemeClr val="tx1"/>
                </a:solidFill>
                <a:latin typeface="+mn-lt"/>
              </a:rPr>
              <a:t>&lt;</a:t>
            </a:r>
            <a:r>
              <a:rPr lang="en-US" dirty="0" err="1">
                <a:solidFill>
                  <a:schemeClr val="tx1"/>
                </a:solidFill>
                <a:latin typeface="+mn-lt"/>
              </a:rPr>
              <a:t>li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&gt; Item 1 &lt;/</a:t>
            </a:r>
            <a:r>
              <a:rPr lang="en-US" dirty="0" err="1">
                <a:solidFill>
                  <a:schemeClr val="tx1"/>
                </a:solidFill>
                <a:latin typeface="+mn-lt"/>
              </a:rPr>
              <a:t>li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&gt;</a:t>
            </a:r>
          </a:p>
          <a:p>
            <a:pPr>
              <a:buFontTx/>
              <a:buNone/>
              <a:defRPr/>
            </a:pPr>
            <a:r>
              <a:rPr lang="en-US" dirty="0">
                <a:solidFill>
                  <a:schemeClr val="tx1"/>
                </a:solidFill>
                <a:latin typeface="+mn-lt"/>
              </a:rPr>
              <a:t>&lt;/</a:t>
            </a:r>
            <a:r>
              <a:rPr lang="en-US" dirty="0" err="1">
                <a:solidFill>
                  <a:schemeClr val="tx1"/>
                </a:solidFill>
                <a:latin typeface="+mn-lt"/>
              </a:rPr>
              <a:t>ul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&gt;</a:t>
            </a:r>
          </a:p>
        </p:txBody>
      </p:sp>
      <p:sp>
        <p:nvSpPr>
          <p:cNvPr id="14343" name="Text Box 4"/>
          <p:cNvSpPr txBox="1">
            <a:spLocks noChangeArrowheads="1"/>
          </p:cNvSpPr>
          <p:nvPr/>
        </p:nvSpPr>
        <p:spPr bwMode="auto">
          <a:xfrm>
            <a:off x="6527800" y="1447800"/>
            <a:ext cx="2235200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bg2"/>
                </a:solidFill>
                <a:latin typeface="Tahoma" charset="0"/>
              </a:defRPr>
            </a:lvl1pPr>
            <a:lvl2pPr marL="742950" indent="-285750">
              <a:defRPr sz="2400">
                <a:solidFill>
                  <a:schemeClr val="bg2"/>
                </a:solidFill>
                <a:latin typeface="Tahoma" charset="0"/>
              </a:defRPr>
            </a:lvl2pPr>
            <a:lvl3pPr marL="1143000" indent="-228600">
              <a:defRPr sz="2400">
                <a:solidFill>
                  <a:schemeClr val="bg2"/>
                </a:solidFill>
                <a:latin typeface="Tahoma" charset="0"/>
              </a:defRPr>
            </a:lvl3pPr>
            <a:lvl4pPr marL="1600200" indent="-228600">
              <a:defRPr sz="2400">
                <a:solidFill>
                  <a:schemeClr val="bg2"/>
                </a:solidFill>
                <a:latin typeface="Tahoma" charset="0"/>
              </a:defRPr>
            </a:lvl4pPr>
            <a:lvl5pPr marL="2057400" indent="-228600">
              <a:defRPr sz="2400">
                <a:solidFill>
                  <a:schemeClr val="bg2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400">
                <a:solidFill>
                  <a:schemeClr val="bg2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400">
                <a:solidFill>
                  <a:schemeClr val="bg2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400">
                <a:solidFill>
                  <a:schemeClr val="bg2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400">
                <a:solidFill>
                  <a:schemeClr val="bg2"/>
                </a:solidFill>
                <a:latin typeface="Tahoma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n-US" altLang="x-none">
                <a:solidFill>
                  <a:schemeClr val="tx1"/>
                </a:solidFill>
              </a:rPr>
              <a:t>Sample HTML</a:t>
            </a:r>
          </a:p>
        </p:txBody>
      </p:sp>
    </p:spTree>
    <p:extLst>
      <p:ext uri="{BB962C8B-B14F-4D97-AF65-F5344CB8AC3E}">
        <p14:creationId xmlns:p14="http://schemas.microsoft.com/office/powerpoint/2010/main" val="2886640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Example 2: Page Manipulation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Operating on the browser Document Object Model (DOM)</a:t>
            </a:r>
          </a:p>
          <a:p>
            <a:pPr lvl="1"/>
            <a:r>
              <a:rPr lang="en-US" dirty="0" err="1"/>
              <a:t>createElement</a:t>
            </a:r>
            <a:r>
              <a:rPr lang="en-US" dirty="0"/>
              <a:t>(</a:t>
            </a:r>
            <a:r>
              <a:rPr lang="en-US" dirty="0" err="1"/>
              <a:t>elementName</a:t>
            </a:r>
            <a:r>
              <a:rPr lang="en-US" dirty="0"/>
              <a:t>)</a:t>
            </a:r>
          </a:p>
          <a:p>
            <a:pPr lvl="1"/>
            <a:r>
              <a:rPr lang="en-US" dirty="0" err="1"/>
              <a:t>createTextNode</a:t>
            </a:r>
            <a:r>
              <a:rPr lang="en-US" dirty="0"/>
              <a:t>(text)</a:t>
            </a:r>
          </a:p>
          <a:p>
            <a:pPr lvl="1"/>
            <a:r>
              <a:rPr lang="en-US" dirty="0" err="1"/>
              <a:t>appendChild</a:t>
            </a:r>
            <a:r>
              <a:rPr lang="en-US" dirty="0"/>
              <a:t>(</a:t>
            </a:r>
            <a:r>
              <a:rPr lang="en-US" dirty="0" err="1"/>
              <a:t>newChild</a:t>
            </a:r>
            <a:r>
              <a:rPr lang="en-US" dirty="0"/>
              <a:t>)</a:t>
            </a:r>
          </a:p>
          <a:p>
            <a:pPr lvl="1"/>
            <a:r>
              <a:rPr lang="en-US" dirty="0" err="1"/>
              <a:t>removeChild</a:t>
            </a:r>
            <a:r>
              <a:rPr lang="en-US" dirty="0"/>
              <a:t>(node)</a:t>
            </a:r>
          </a:p>
          <a:p>
            <a:r>
              <a:rPr lang="en-US" dirty="0"/>
              <a:t>Example: add a new list item</a:t>
            </a:r>
          </a:p>
          <a:p>
            <a:endParaRPr lang="en-US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161738" y="4552953"/>
            <a:ext cx="5581650" cy="1981200"/>
          </a:xfrm>
          <a:prstGeom prst="rect">
            <a:avLst/>
          </a:prstGeom>
          <a:solidFill>
            <a:srgbClr val="CDCD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ts val="300"/>
              </a:spcBef>
              <a:spcAft>
                <a:spcPts val="300"/>
              </a:spcAft>
            </a:pPr>
            <a:r>
              <a:rPr kumimoji="1" lang="en-US" altLang="x-none">
                <a:latin typeface="Times New Roman" charset="0"/>
              </a:rPr>
              <a:t> </a:t>
            </a:r>
            <a:r>
              <a:rPr lang="en-US" altLang="x-none" sz="2000"/>
              <a:t>var list = document.getElementById('list1')</a:t>
            </a:r>
          </a:p>
          <a:p>
            <a:pPr eaLnBrk="1" hangingPunct="1">
              <a:spcBef>
                <a:spcPts val="300"/>
              </a:spcBef>
              <a:spcAft>
                <a:spcPts val="300"/>
              </a:spcAft>
            </a:pPr>
            <a:r>
              <a:rPr lang="en-US" altLang="x-none" sz="2000"/>
              <a:t> var newitem = document.createElement('li')</a:t>
            </a:r>
          </a:p>
          <a:p>
            <a:pPr eaLnBrk="1" hangingPunct="1">
              <a:spcBef>
                <a:spcPts val="300"/>
              </a:spcBef>
              <a:spcAft>
                <a:spcPts val="300"/>
              </a:spcAft>
            </a:pPr>
            <a:r>
              <a:rPr lang="en-US" altLang="x-none" sz="2000"/>
              <a:t> var newtext = document.createTextNode(text)</a:t>
            </a:r>
          </a:p>
          <a:p>
            <a:pPr eaLnBrk="1" hangingPunct="1">
              <a:spcBef>
                <a:spcPts val="300"/>
              </a:spcBef>
              <a:spcAft>
                <a:spcPts val="300"/>
              </a:spcAft>
            </a:pPr>
            <a:r>
              <a:rPr lang="en-US" altLang="x-none" sz="2000"/>
              <a:t> list.appendChild(newitem)</a:t>
            </a:r>
          </a:p>
          <a:p>
            <a:pPr eaLnBrk="1" hangingPunct="1">
              <a:spcBef>
                <a:spcPts val="300"/>
              </a:spcBef>
              <a:spcAft>
                <a:spcPts val="300"/>
              </a:spcAft>
            </a:pPr>
            <a:r>
              <a:rPr lang="en-US" altLang="x-none" sz="2000"/>
              <a:t> newitem.appendChild(newtext)</a:t>
            </a:r>
          </a:p>
        </p:txBody>
      </p:sp>
    </p:spTree>
    <p:extLst>
      <p:ext uri="{BB962C8B-B14F-4D97-AF65-F5344CB8AC3E}">
        <p14:creationId xmlns:p14="http://schemas.microsoft.com/office/powerpoint/2010/main" val="8138295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612774" y="0"/>
            <a:ext cx="8531225" cy="719528"/>
          </a:xfrm>
        </p:spPr>
        <p:txBody>
          <a:bodyPr/>
          <a:lstStyle/>
          <a:p>
            <a:r>
              <a:rPr lang="en-US" altLang="x-none"/>
              <a:t>Example 3: Using Cookies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774" y="1244184"/>
            <a:ext cx="8153401" cy="5156616"/>
          </a:xfrm>
        </p:spPr>
        <p:txBody>
          <a:bodyPr/>
          <a:lstStyle/>
          <a:p>
            <a:pPr>
              <a:defRPr/>
            </a:pPr>
            <a:r>
              <a:rPr lang="en-US" sz="2800" dirty="0" smtClean="0"/>
              <a:t>Create cookies:</a:t>
            </a:r>
          </a:p>
          <a:p>
            <a:pPr marL="400050" lvl="1" indent="0">
              <a:buNone/>
              <a:defRPr/>
            </a:pPr>
            <a:r>
              <a:rPr lang="en-US" sz="2400" dirty="0" err="1" smtClean="0"/>
              <a:t>document.cookie</a:t>
            </a:r>
            <a:r>
              <a:rPr lang="en-US" sz="2400" dirty="0" smtClean="0"/>
              <a:t> </a:t>
            </a:r>
            <a:r>
              <a:rPr lang="en-US" sz="2400" dirty="0" smtClean="0"/>
              <a:t>= "</a:t>
            </a:r>
            <a:r>
              <a:rPr lang="en-US" sz="2400" dirty="0" err="1" smtClean="0"/>
              <a:t>myContents</a:t>
            </a:r>
            <a:r>
              <a:rPr lang="en-US" sz="2400" dirty="0" smtClean="0"/>
              <a:t>=</a:t>
            </a:r>
            <a:r>
              <a:rPr lang="en-US" sz="2400" dirty="0" err="1" smtClean="0"/>
              <a:t>Quackit</a:t>
            </a:r>
            <a:r>
              <a:rPr lang="en-US" sz="2400" dirty="0" smtClean="0"/>
              <a:t> JavaScript cookie experiment; expires=Fri, 19 Oct 2007 12:00:00 UTC; path=/"; </a:t>
            </a:r>
          </a:p>
          <a:p>
            <a:pPr>
              <a:defRPr/>
            </a:pPr>
            <a:r>
              <a:rPr lang="en-US" sz="2800" dirty="0" smtClean="0"/>
              <a:t>Reading cookies:</a:t>
            </a:r>
          </a:p>
          <a:p>
            <a:pPr marL="400050" lvl="1" indent="0">
              <a:buNone/>
              <a:defRPr/>
            </a:pPr>
            <a:r>
              <a:rPr lang="en-US" sz="2400" dirty="0" err="1" smtClean="0"/>
              <a:t>document.write</a:t>
            </a:r>
            <a:r>
              <a:rPr lang="en-US" sz="2400" dirty="0" smtClean="0"/>
              <a:t>(</a:t>
            </a:r>
            <a:r>
              <a:rPr lang="en-US" sz="2400" dirty="0" err="1" smtClean="0"/>
              <a:t>document.cookie</a:t>
            </a:r>
            <a:r>
              <a:rPr lang="en-US" sz="2400" dirty="0" smtClean="0"/>
              <a:t>); </a:t>
            </a:r>
          </a:p>
          <a:p>
            <a:pPr>
              <a:defRPr/>
            </a:pPr>
            <a:r>
              <a:rPr lang="en-US" sz="2800" dirty="0" smtClean="0"/>
              <a:t>Deleting cookies:</a:t>
            </a:r>
          </a:p>
          <a:p>
            <a:pPr marL="400050" lvl="1" indent="0">
              <a:buNone/>
              <a:defRPr/>
            </a:pPr>
            <a:r>
              <a:rPr lang="en-US" sz="2400" dirty="0" err="1" smtClean="0"/>
              <a:t>document.cookie</a:t>
            </a:r>
            <a:r>
              <a:rPr lang="en-US" sz="2400" dirty="0" smtClean="0"/>
              <a:t> = "</a:t>
            </a:r>
            <a:r>
              <a:rPr lang="en-US" sz="2400" dirty="0" err="1" smtClean="0"/>
              <a:t>myContents</a:t>
            </a:r>
            <a:r>
              <a:rPr lang="en-US" sz="2400" dirty="0" smtClean="0"/>
              <a:t>=</a:t>
            </a:r>
            <a:r>
              <a:rPr lang="en-US" sz="2400" dirty="0" err="1" smtClean="0"/>
              <a:t>Quackit</a:t>
            </a:r>
            <a:r>
              <a:rPr lang="en-US" sz="2400" dirty="0" smtClean="0"/>
              <a:t> JavaScript cookie experiment; expires=Fri, 14 Oct 2005 12:00:00 UTC; path=/";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7356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1371600" y="1631430"/>
            <a:ext cx="7772400" cy="1371600"/>
          </a:xfrm>
        </p:spPr>
        <p:txBody>
          <a:bodyPr/>
          <a:lstStyle/>
          <a:p>
            <a:r>
              <a:rPr lang="en-US" dirty="0" smtClean="0"/>
              <a:t>Language Basics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4573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162800" y="6248400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2"/>
                </a:solidFill>
                <a:latin typeface="Tahoma" charset="0"/>
              </a:defRPr>
            </a:lvl1pPr>
            <a:lvl2pPr marL="742950" indent="-285750">
              <a:defRPr sz="2400">
                <a:solidFill>
                  <a:schemeClr val="bg2"/>
                </a:solidFill>
                <a:latin typeface="Tahoma" charset="0"/>
              </a:defRPr>
            </a:lvl2pPr>
            <a:lvl3pPr marL="1143000" indent="-228600">
              <a:defRPr sz="2400">
                <a:solidFill>
                  <a:schemeClr val="bg2"/>
                </a:solidFill>
                <a:latin typeface="Tahoma" charset="0"/>
              </a:defRPr>
            </a:lvl3pPr>
            <a:lvl4pPr marL="1600200" indent="-228600">
              <a:defRPr sz="2400">
                <a:solidFill>
                  <a:schemeClr val="bg2"/>
                </a:solidFill>
                <a:latin typeface="Tahoma" charset="0"/>
              </a:defRPr>
            </a:lvl4pPr>
            <a:lvl5pPr marL="2057400" indent="-228600">
              <a:defRPr sz="2400">
                <a:solidFill>
                  <a:schemeClr val="bg2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400">
                <a:solidFill>
                  <a:schemeClr val="bg2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400">
                <a:solidFill>
                  <a:schemeClr val="bg2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400">
                <a:solidFill>
                  <a:schemeClr val="bg2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400">
                <a:solidFill>
                  <a:schemeClr val="bg2"/>
                </a:solidFill>
                <a:latin typeface="Tahoma" charset="0"/>
              </a:defRPr>
            </a:lvl9pPr>
          </a:lstStyle>
          <a:p>
            <a:r>
              <a:rPr lang="en-US" altLang="x-none" sz="1200">
                <a:latin typeface="Arial" charset="0"/>
              </a:rPr>
              <a:t>slide </a:t>
            </a:r>
            <a:fld id="{D82CC738-F3B8-AB45-A9AE-11D8F8A89753}" type="slidenum">
              <a:rPr lang="en-US" altLang="x-none" sz="1200">
                <a:latin typeface="Arial" charset="0"/>
              </a:rPr>
              <a:pPr/>
              <a:t>2</a:t>
            </a:fld>
            <a:endParaRPr lang="en-US" altLang="x-none" sz="1200">
              <a:latin typeface="Arial" charset="0"/>
            </a:endParaRPr>
          </a:p>
        </p:txBody>
      </p:sp>
      <p:sp>
        <p:nvSpPr>
          <p:cNvPr id="7171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Motivation for JavaScript</a:t>
            </a:r>
          </a:p>
        </p:txBody>
      </p:sp>
      <p:sp>
        <p:nvSpPr>
          <p:cNvPr id="7172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74688" y="1600200"/>
            <a:ext cx="8240712" cy="5029200"/>
          </a:xfrm>
        </p:spPr>
        <p:txBody>
          <a:bodyPr/>
          <a:lstStyle/>
          <a:p>
            <a:r>
              <a:rPr lang="en-US" altLang="x-none" dirty="0"/>
              <a:t>Netscape, 1995 </a:t>
            </a:r>
          </a:p>
          <a:p>
            <a:pPr lvl="1"/>
            <a:r>
              <a:rPr lang="en-GB" altLang="x-none" dirty="0"/>
              <a:t>&gt; 90% browser market share</a:t>
            </a:r>
          </a:p>
          <a:p>
            <a:pPr lvl="2"/>
            <a:r>
              <a:rPr lang="en-GB" altLang="x-none" dirty="0"/>
              <a:t>“I hacked the JS prototype in ~1 week in May and it showed! Mistakes were frozen early. Rest of year spent embedding in browser”         	-- Brendan </a:t>
            </a:r>
            <a:r>
              <a:rPr lang="en-GB" altLang="x-none" dirty="0" err="1"/>
              <a:t>Eich</a:t>
            </a:r>
            <a:r>
              <a:rPr lang="en-GB" altLang="x-none" dirty="0"/>
              <a:t>, ICFP talk, 2006</a:t>
            </a:r>
          </a:p>
          <a:p>
            <a:r>
              <a:rPr lang="en-US" altLang="x-none" dirty="0"/>
              <a:t>Design goals</a:t>
            </a:r>
          </a:p>
          <a:p>
            <a:pPr lvl="1" eaLnBrk="1" hangingPunct="1"/>
            <a:r>
              <a:rPr lang="en-GB" altLang="x-none" dirty="0"/>
              <a:t>Make it easy to copy/paste snippets of code</a:t>
            </a:r>
          </a:p>
          <a:p>
            <a:pPr lvl="1" eaLnBrk="1" hangingPunct="1"/>
            <a:r>
              <a:rPr lang="en-GB" altLang="x-none" dirty="0"/>
              <a:t>Tolerate “minor” errors (missing semicolons)</a:t>
            </a:r>
          </a:p>
          <a:p>
            <a:pPr lvl="1" eaLnBrk="1" hangingPunct="1"/>
            <a:r>
              <a:rPr lang="en-GB" altLang="x-none" dirty="0"/>
              <a:t>Simplified </a:t>
            </a:r>
            <a:r>
              <a:rPr lang="en-GB" altLang="x-none" dirty="0" err="1"/>
              <a:t>onclick</a:t>
            </a:r>
            <a:r>
              <a:rPr lang="en-GB" altLang="x-none" dirty="0"/>
              <a:t>, </a:t>
            </a:r>
            <a:r>
              <a:rPr lang="en-GB" altLang="x-none" dirty="0" err="1"/>
              <a:t>onmousedown</a:t>
            </a:r>
            <a:r>
              <a:rPr lang="en-GB" altLang="x-none" dirty="0"/>
              <a:t>, etc., event handling </a:t>
            </a:r>
          </a:p>
          <a:p>
            <a:pPr lvl="1" eaLnBrk="1" hangingPunct="1"/>
            <a:r>
              <a:rPr lang="en-GB" altLang="x-none" dirty="0"/>
              <a:t>Pick a few hard-working, powerful primitives</a:t>
            </a:r>
          </a:p>
          <a:p>
            <a:pPr lvl="2" eaLnBrk="1" hangingPunct="1"/>
            <a:r>
              <a:rPr lang="en-GB" altLang="x-none" dirty="0"/>
              <a:t>First-class functions, objects everywhere, prototype-based</a:t>
            </a:r>
          </a:p>
          <a:p>
            <a:pPr lvl="1" eaLnBrk="1" hangingPunct="1"/>
            <a:r>
              <a:rPr lang="en-GB" altLang="x-none" dirty="0"/>
              <a:t>Leave all else out!</a:t>
            </a:r>
            <a:endParaRPr lang="en-US" altLang="x-none" dirty="0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8025" y="447675"/>
            <a:ext cx="1577975" cy="199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9015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string</a:t>
            </a:r>
          </a:p>
          <a:p>
            <a:r>
              <a:rPr lang="en-US" dirty="0" smtClean="0"/>
              <a:t>number</a:t>
            </a:r>
          </a:p>
          <a:p>
            <a:r>
              <a:rPr lang="en-US" dirty="0" err="1" smtClean="0"/>
              <a:t>booelan</a:t>
            </a:r>
            <a:endParaRPr lang="en-US" dirty="0" smtClean="0"/>
          </a:p>
          <a:p>
            <a:r>
              <a:rPr lang="en-US" dirty="0" smtClean="0"/>
              <a:t>Date</a:t>
            </a:r>
          </a:p>
          <a:p>
            <a:r>
              <a:rPr lang="en-US" dirty="0" smtClean="0"/>
              <a:t>arrays</a:t>
            </a:r>
          </a:p>
          <a:p>
            <a:r>
              <a:rPr lang="en-US" dirty="0" smtClean="0"/>
              <a:t>objects</a:t>
            </a:r>
          </a:p>
          <a:p>
            <a:r>
              <a:rPr lang="en-US" dirty="0" smtClean="0"/>
              <a:t>undefined</a:t>
            </a:r>
          </a:p>
          <a:p>
            <a:r>
              <a:rPr lang="en-US" dirty="0" smtClean="0"/>
              <a:t>null</a:t>
            </a:r>
          </a:p>
          <a:p>
            <a:r>
              <a:rPr lang="en-US" dirty="0" err="1" smtClean="0"/>
              <a:t>RegExp</a:t>
            </a:r>
            <a:r>
              <a:rPr lang="en-US" dirty="0" smtClean="0"/>
              <a:t>, Math, DOM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77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Logical Operators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==, !=</a:t>
            </a:r>
          </a:p>
          <a:p>
            <a:r>
              <a:rPr lang="en-US" dirty="0" smtClean="0"/>
              <a:t>===, !==</a:t>
            </a:r>
          </a:p>
          <a:p>
            <a:r>
              <a:rPr lang="en-US" dirty="0" smtClean="0"/>
              <a:t>&gt;, &gt;=, &lt;, &lt;=</a:t>
            </a:r>
          </a:p>
          <a:p>
            <a:r>
              <a:rPr lang="en-US" dirty="0" smtClean="0"/>
              <a:t>&amp;&amp;, ||, !</a:t>
            </a:r>
          </a:p>
          <a:p>
            <a:r>
              <a:rPr lang="en-US" dirty="0" smtClean="0"/>
              <a:t>? 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55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dynamic typing</a:t>
            </a:r>
          </a:p>
          <a:p>
            <a:pPr lvl="1"/>
            <a:r>
              <a:rPr lang="en-US" dirty="0" smtClean="0"/>
              <a:t>types associated with </a:t>
            </a:r>
            <a:r>
              <a:rPr lang="en-US" b="1" dirty="0" smtClean="0">
                <a:solidFill>
                  <a:srgbClr val="FF0000"/>
                </a:solidFill>
              </a:rPr>
              <a:t>values</a:t>
            </a:r>
            <a:r>
              <a:rPr lang="en-US" dirty="0" smtClean="0"/>
              <a:t>, not variables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800100" lvl="2" indent="0">
              <a:buNone/>
            </a:pPr>
            <a:r>
              <a:rPr lang="en-US" dirty="0" err="1" smtClean="0"/>
              <a:t>var</a:t>
            </a:r>
            <a:r>
              <a:rPr lang="en-US" dirty="0" smtClean="0"/>
              <a:t> a = 1;</a:t>
            </a:r>
          </a:p>
          <a:p>
            <a:pPr marL="800100" lvl="2" indent="0">
              <a:buNone/>
            </a:pPr>
            <a:r>
              <a:rPr lang="en-US" dirty="0" err="1" smtClean="0"/>
              <a:t>console.log</a:t>
            </a:r>
            <a:r>
              <a:rPr lang="en-US" dirty="0" smtClean="0"/>
              <a:t>(a);</a:t>
            </a:r>
          </a:p>
          <a:p>
            <a:pPr marL="800100" lvl="2" indent="0">
              <a:buNone/>
            </a:pPr>
            <a:r>
              <a:rPr lang="en-US" dirty="0" smtClean="0"/>
              <a:t>a = "ciao";</a:t>
            </a:r>
          </a:p>
          <a:p>
            <a:pPr marL="800100" lvl="2" indent="0">
              <a:buNone/>
            </a:pPr>
            <a:r>
              <a:rPr lang="en-US" dirty="0" err="1" smtClean="0"/>
              <a:t>console.log</a:t>
            </a:r>
            <a:r>
              <a:rPr lang="en-US" dirty="0" smtClean="0"/>
              <a:t>(a);</a:t>
            </a:r>
            <a:endParaRPr lang="en-US" dirty="0"/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1661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tatements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blocks</a:t>
            </a:r>
          </a:p>
          <a:p>
            <a:r>
              <a:rPr lang="en-US" dirty="0" smtClean="0"/>
              <a:t>scoping: </a:t>
            </a:r>
            <a:r>
              <a:rPr lang="en-US" dirty="0" err="1" smtClean="0"/>
              <a:t>javascript</a:t>
            </a:r>
            <a:r>
              <a:rPr lang="en-US" dirty="0" smtClean="0"/>
              <a:t> does </a:t>
            </a:r>
            <a:r>
              <a:rPr lang="en-US" b="1" dirty="0" smtClean="0">
                <a:solidFill>
                  <a:srgbClr val="FF0000"/>
                </a:solidFill>
              </a:rPr>
              <a:t>NOT</a:t>
            </a:r>
            <a:r>
              <a:rPr lang="en-US" dirty="0" smtClean="0"/>
              <a:t> have block scope</a:t>
            </a:r>
          </a:p>
          <a:p>
            <a:pPr marL="857250" lvl="2" indent="0">
              <a:buNone/>
            </a:pPr>
            <a:r>
              <a:rPr lang="pt-BR" dirty="0" smtClean="0"/>
              <a:t>var a = 1;</a:t>
            </a:r>
          </a:p>
          <a:p>
            <a:pPr marL="857250" lvl="2" indent="0">
              <a:buNone/>
            </a:pPr>
            <a:r>
              <a:rPr lang="pt-BR" dirty="0" smtClean="0"/>
              <a:t>{</a:t>
            </a:r>
          </a:p>
          <a:p>
            <a:pPr marL="857250" lvl="2" indent="0">
              <a:buNone/>
            </a:pPr>
            <a:r>
              <a:rPr lang="pt-BR" dirty="0" smtClean="0"/>
              <a:t>	 var a = 2;</a:t>
            </a:r>
          </a:p>
          <a:p>
            <a:pPr marL="857250" lvl="2" indent="0">
              <a:buNone/>
            </a:pPr>
            <a:r>
              <a:rPr lang="pt-BR" dirty="0" smtClean="0"/>
              <a:t>}</a:t>
            </a:r>
          </a:p>
          <a:p>
            <a:pPr marL="857250" lvl="2" indent="0">
              <a:buNone/>
            </a:pPr>
            <a:r>
              <a:rPr lang="pt-BR" dirty="0" err="1" smtClean="0"/>
              <a:t>console.log</a:t>
            </a:r>
            <a:r>
              <a:rPr lang="pt-BR" dirty="0" smtClean="0"/>
              <a:t>(a);</a:t>
            </a:r>
          </a:p>
          <a:p>
            <a:pPr lvl="1"/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2774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</a:t>
            </a:r>
            <a:r>
              <a:rPr lang="en-US" dirty="0" smtClean="0"/>
              <a:t>low </a:t>
            </a:r>
            <a:r>
              <a:rPr lang="en-US" dirty="0"/>
              <a:t>C</a:t>
            </a:r>
            <a:r>
              <a:rPr lang="en-US" dirty="0" smtClean="0"/>
              <a:t>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</a:t>
            </a:r>
          </a:p>
          <a:p>
            <a:r>
              <a:rPr lang="en-US" dirty="0" smtClean="0"/>
              <a:t>switch</a:t>
            </a:r>
          </a:p>
          <a:p>
            <a:r>
              <a:rPr lang="en-US" dirty="0" smtClean="0"/>
              <a:t>for</a:t>
            </a:r>
          </a:p>
          <a:p>
            <a:pPr lvl="1"/>
            <a:r>
              <a:rPr lang="en-US" dirty="0" smtClean="0"/>
              <a:t>for (</a:t>
            </a: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=0; </a:t>
            </a:r>
            <a:r>
              <a:rPr lang="en-US" dirty="0" err="1" smtClean="0"/>
              <a:t>i</a:t>
            </a:r>
            <a:r>
              <a:rPr lang="en-US" dirty="0" smtClean="0"/>
              <a:t>&lt;</a:t>
            </a:r>
            <a:r>
              <a:rPr lang="en-US" dirty="0" err="1" smtClean="0"/>
              <a:t>arrayname.length</a:t>
            </a:r>
            <a:r>
              <a:rPr lang="en-US" dirty="0" smtClean="0"/>
              <a:t>; </a:t>
            </a:r>
            <a:r>
              <a:rPr lang="en-US" dirty="0" err="1" smtClean="0"/>
              <a:t>i</a:t>
            </a:r>
            <a:r>
              <a:rPr lang="en-US" dirty="0" smtClean="0"/>
              <a:t>++) {}</a:t>
            </a:r>
          </a:p>
          <a:p>
            <a:pPr lvl="1"/>
            <a:r>
              <a:rPr lang="en-US" dirty="0" smtClean="0"/>
              <a:t>for (</a:t>
            </a: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 err="1" smtClean="0"/>
              <a:t>itemkey</a:t>
            </a:r>
            <a:r>
              <a:rPr lang="en-US" dirty="0" smtClean="0"/>
              <a:t> in </a:t>
            </a:r>
            <a:r>
              <a:rPr lang="en-US" dirty="0" err="1" smtClean="0"/>
              <a:t>obj</a:t>
            </a:r>
            <a:r>
              <a:rPr lang="en-US" dirty="0" smtClean="0"/>
              <a:t>) {}</a:t>
            </a:r>
          </a:p>
          <a:p>
            <a:pPr lvl="1"/>
            <a:r>
              <a:rPr lang="en-US" dirty="0" smtClean="0"/>
              <a:t>for each (</a:t>
            </a: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 err="1" smtClean="0"/>
              <a:t>itemvalue</a:t>
            </a:r>
            <a:r>
              <a:rPr lang="en-US" dirty="0" smtClean="0"/>
              <a:t> in </a:t>
            </a:r>
            <a:r>
              <a:rPr lang="en-US" dirty="0" err="1" smtClean="0"/>
              <a:t>obj</a:t>
            </a:r>
            <a:r>
              <a:rPr lang="en-US" dirty="0" smtClean="0"/>
              <a:t>) {}</a:t>
            </a:r>
          </a:p>
          <a:p>
            <a:r>
              <a:rPr lang="en-US" dirty="0" smtClean="0"/>
              <a:t>while</a:t>
            </a:r>
          </a:p>
          <a:p>
            <a:r>
              <a:rPr lang="en-US" dirty="0" smtClean="0"/>
              <a:t>do</a:t>
            </a:r>
          </a:p>
        </p:txBody>
      </p:sp>
    </p:spTree>
    <p:extLst>
      <p:ext uri="{BB962C8B-B14F-4D97-AF65-F5344CB8AC3E}">
        <p14:creationId xmlns:p14="http://schemas.microsoft.com/office/powerpoint/2010/main" val="3498750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catch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try … catch</a:t>
            </a:r>
          </a:p>
          <a:p>
            <a:r>
              <a:rPr lang="en-US" dirty="0" smtClean="0"/>
              <a:t>throw</a:t>
            </a:r>
          </a:p>
          <a:p>
            <a:r>
              <a:rPr lang="en-US" dirty="0" smtClean="0"/>
              <a:t>finally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9544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Exceptions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674688" y="1169233"/>
            <a:ext cx="8164512" cy="4888667"/>
          </a:xfrm>
        </p:spPr>
        <p:txBody>
          <a:bodyPr/>
          <a:lstStyle/>
          <a:p>
            <a:pPr>
              <a:buFont typeface="Wingdings" pitchFamily="2" charset="2"/>
              <a:buChar char="l"/>
              <a:defRPr/>
            </a:pPr>
            <a:r>
              <a:rPr lang="en-US" dirty="0" smtClean="0"/>
              <a:t>Throw an expression of any type</a:t>
            </a:r>
          </a:p>
          <a:p>
            <a:pPr lvl="1">
              <a:buFontTx/>
              <a:buNone/>
              <a:defRPr/>
            </a:pPr>
            <a:r>
              <a:rPr lang="en-US" sz="2000" dirty="0" smtClean="0"/>
              <a:t>throw "Error2"; </a:t>
            </a:r>
          </a:p>
          <a:p>
            <a:pPr lvl="1">
              <a:buFontTx/>
              <a:buNone/>
              <a:defRPr/>
            </a:pPr>
            <a:r>
              <a:rPr lang="en-US" sz="2000" dirty="0" smtClean="0"/>
              <a:t>throw 42; </a:t>
            </a:r>
          </a:p>
          <a:p>
            <a:pPr lvl="1">
              <a:buFontTx/>
              <a:buNone/>
              <a:defRPr/>
            </a:pPr>
            <a:r>
              <a:rPr lang="en-US" sz="2000" dirty="0" smtClean="0"/>
              <a:t>throw {</a:t>
            </a:r>
            <a:r>
              <a:rPr lang="en-US" sz="2000" dirty="0" err="1" smtClean="0"/>
              <a:t>toString</a:t>
            </a:r>
            <a:r>
              <a:rPr lang="en-US" sz="2000" dirty="0" smtClean="0"/>
              <a:t>: function() { return "I'm an object!"; } }; 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 dirty="0" smtClean="0"/>
              <a:t>Catch </a:t>
            </a:r>
          </a:p>
          <a:p>
            <a:pPr lvl="1">
              <a:buFontTx/>
              <a:buNone/>
              <a:defRPr/>
            </a:pPr>
            <a:r>
              <a:rPr lang="en-US" sz="2000" dirty="0" smtClean="0"/>
              <a:t>try { </a:t>
            </a:r>
          </a:p>
          <a:p>
            <a:pPr lvl="1">
              <a:buFontTx/>
              <a:buNone/>
              <a:defRPr/>
            </a:pPr>
            <a:r>
              <a:rPr lang="en-US" sz="2000" dirty="0" smtClean="0"/>
              <a:t>} catch (e if e == “</a:t>
            </a:r>
            <a:r>
              <a:rPr lang="en-US" sz="2000" dirty="0" err="1" smtClean="0"/>
              <a:t>FirstException</a:t>
            </a:r>
            <a:r>
              <a:rPr lang="en-US" sz="2000" dirty="0" smtClean="0"/>
              <a:t>") {        </a:t>
            </a:r>
            <a:r>
              <a:rPr lang="en-US" sz="2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// do something</a:t>
            </a:r>
          </a:p>
          <a:p>
            <a:pPr lvl="1">
              <a:buFontTx/>
              <a:buNone/>
              <a:defRPr/>
            </a:pPr>
            <a:r>
              <a:rPr lang="en-US" sz="2000" dirty="0" smtClean="0"/>
              <a:t>} catch (e if e == “</a:t>
            </a:r>
            <a:r>
              <a:rPr lang="en-US" sz="2000" dirty="0" err="1" smtClean="0"/>
              <a:t>SecondException</a:t>
            </a:r>
            <a:r>
              <a:rPr lang="en-US" sz="2000" dirty="0" smtClean="0"/>
              <a:t>") {    </a:t>
            </a:r>
            <a:r>
              <a:rPr lang="en-US" sz="2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// do something else</a:t>
            </a:r>
          </a:p>
          <a:p>
            <a:pPr lvl="1">
              <a:buFontTx/>
              <a:buNone/>
              <a:defRPr/>
            </a:pPr>
            <a:r>
              <a:rPr lang="en-US" sz="2000" dirty="0" smtClean="0"/>
              <a:t>} catch (e){                               </a:t>
            </a:r>
            <a:r>
              <a:rPr lang="en-US" sz="2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// executed if no match above</a:t>
            </a:r>
          </a:p>
          <a:p>
            <a:pPr lvl="1">
              <a:buFontTx/>
              <a:buNone/>
              <a:defRPr/>
            </a:pPr>
            <a:r>
              <a:rPr lang="en-US" sz="2000" dirty="0" smtClean="0"/>
              <a:t>} </a:t>
            </a:r>
          </a:p>
          <a:p>
            <a:pPr lvl="1">
              <a:buFontTx/>
              <a:buNone/>
              <a:defRPr/>
            </a:pP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869429" y="5760754"/>
            <a:ext cx="7553325" cy="7016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accent2"/>
              </a:buClr>
              <a:defRPr/>
            </a:pPr>
            <a:r>
              <a:rPr lang="en-US" sz="1800" dirty="0">
                <a:solidFill>
                  <a:schemeClr val="accent5"/>
                </a:solidFill>
                <a:latin typeface="Tahoma" panose="020B0604030504040204" pitchFamily="34" charset="0"/>
              </a:rPr>
              <a:t>Reference: http://developer.mozilla.org/en/docs/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defRPr/>
            </a:pPr>
            <a:r>
              <a:rPr lang="en-US" sz="1800" dirty="0">
                <a:solidFill>
                  <a:schemeClr val="accent5"/>
                </a:solidFill>
                <a:latin typeface="Tahoma" panose="020B0604030504040204" pitchFamily="34" charset="0"/>
              </a:rPr>
              <a:t>                Core_JavaScript_1.5_Guide :</a:t>
            </a:r>
            <a:r>
              <a:rPr lang="en-US" sz="1800" dirty="0" err="1">
                <a:solidFill>
                  <a:schemeClr val="accent5"/>
                </a:solidFill>
                <a:latin typeface="Tahoma" panose="020B0604030504040204" pitchFamily="34" charset="0"/>
              </a:rPr>
              <a:t>Exception_Handling_Statements</a:t>
            </a:r>
            <a:endParaRPr lang="en-US" sz="1800" dirty="0">
              <a:solidFill>
                <a:schemeClr val="accent5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61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</a:t>
            </a:r>
            <a:r>
              <a:rPr lang="en-US" dirty="0" smtClean="0"/>
              <a:t>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recursion</a:t>
            </a:r>
          </a:p>
          <a:p>
            <a:r>
              <a:rPr lang="en-US" dirty="0" smtClean="0"/>
              <a:t>functions are objects</a:t>
            </a:r>
          </a:p>
          <a:p>
            <a:pPr marL="457200" lvl="1" indent="0">
              <a:buNone/>
            </a:pPr>
            <a:r>
              <a:rPr lang="en-US" b="1" dirty="0" err="1" smtClean="0"/>
              <a:t>var</a:t>
            </a:r>
            <a:r>
              <a:rPr lang="en-US" b="1" dirty="0" smtClean="0"/>
              <a:t> foo = function(a) { return a + 1; }</a:t>
            </a:r>
          </a:p>
          <a:p>
            <a:pPr marL="457200" lvl="1" indent="0">
              <a:buNone/>
            </a:pPr>
            <a:r>
              <a:rPr lang="en-US" b="1" dirty="0" err="1" smtClean="0"/>
              <a:t>var</a:t>
            </a:r>
            <a:r>
              <a:rPr lang="en-US" b="1" dirty="0" smtClean="0"/>
              <a:t> a = foo;</a:t>
            </a:r>
          </a:p>
          <a:p>
            <a:pPr marL="457200" lvl="1" indent="0">
              <a:buNone/>
            </a:pPr>
            <a:r>
              <a:rPr lang="en-US" b="1" dirty="0" err="1" smtClean="0"/>
              <a:t>console.log</a:t>
            </a:r>
            <a:r>
              <a:rPr lang="en-US" b="1" dirty="0" smtClean="0"/>
              <a:t>(a(1));</a:t>
            </a:r>
          </a:p>
          <a:p>
            <a:r>
              <a:rPr lang="en-US" dirty="0" smtClean="0"/>
              <a:t>closures</a:t>
            </a:r>
          </a:p>
          <a:p>
            <a:pPr marL="400050" lvl="1" indent="0">
              <a:buNone/>
            </a:pPr>
            <a:r>
              <a:rPr lang="en-US" b="1" dirty="0" err="1" smtClean="0"/>
              <a:t>var</a:t>
            </a:r>
            <a:r>
              <a:rPr lang="en-US" b="1" dirty="0" smtClean="0"/>
              <a:t> a = 1;</a:t>
            </a:r>
          </a:p>
          <a:p>
            <a:pPr marL="400050" lvl="1" indent="0">
              <a:buNone/>
            </a:pPr>
            <a:r>
              <a:rPr lang="en-US" b="1" dirty="0" smtClean="0"/>
              <a:t>function foo() { return a; }</a:t>
            </a:r>
          </a:p>
          <a:p>
            <a:pPr marL="400050" lvl="1" indent="0">
              <a:buNone/>
            </a:pPr>
            <a:r>
              <a:rPr lang="en-US" b="1" dirty="0" err="1" smtClean="0"/>
              <a:t>console.log</a:t>
            </a:r>
            <a:r>
              <a:rPr lang="en-US" b="1" dirty="0" smtClean="0"/>
              <a:t>(foo());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3076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More about functions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674688" y="1219200"/>
            <a:ext cx="8154519" cy="48387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l"/>
              <a:defRPr/>
            </a:pPr>
            <a:r>
              <a:rPr lang="en-US" sz="2400" dirty="0" smtClean="0"/>
              <a:t>Declarations can appear in function body</a:t>
            </a:r>
          </a:p>
          <a:p>
            <a:pPr lvl="1" eaLnBrk="1" hangingPunct="1">
              <a:buFont typeface="Wingdings" panose="05000000000000000000" pitchFamily="2" charset="2"/>
              <a:buChar char="§"/>
              <a:defRPr/>
            </a:pPr>
            <a:r>
              <a:rPr lang="en-US" sz="2000" dirty="0" smtClean="0"/>
              <a:t>Local variables, “inner” functions</a:t>
            </a:r>
          </a:p>
          <a:p>
            <a:pPr eaLnBrk="1" hangingPunct="1">
              <a:buFont typeface="Wingdings" panose="05000000000000000000" pitchFamily="2" charset="2"/>
              <a:buChar char="l"/>
              <a:defRPr/>
            </a:pPr>
            <a:r>
              <a:rPr lang="en-US" sz="2400" dirty="0" smtClean="0"/>
              <a:t>Parameter passing</a:t>
            </a:r>
          </a:p>
          <a:p>
            <a:pPr lvl="1">
              <a:defRPr/>
            </a:pPr>
            <a:r>
              <a:rPr lang="en-US" sz="2000" dirty="0"/>
              <a:t>By value</a:t>
            </a:r>
          </a:p>
          <a:p>
            <a:pPr lvl="1" eaLnBrk="1" hangingPunct="1">
              <a:buFont typeface="Wingdings" panose="05000000000000000000" pitchFamily="2" charset="2"/>
              <a:buChar char="§"/>
              <a:defRPr/>
            </a:pPr>
            <a:r>
              <a:rPr lang="en-US" sz="2000" dirty="0" smtClean="0"/>
              <a:t>Value model for basic types, reference model for objects</a:t>
            </a:r>
          </a:p>
          <a:p>
            <a:pPr eaLnBrk="1" hangingPunct="1">
              <a:buFont typeface="Wingdings" panose="05000000000000000000" pitchFamily="2" charset="2"/>
              <a:buChar char="l"/>
              <a:defRPr/>
            </a:pPr>
            <a:r>
              <a:rPr lang="en-US" sz="2400" dirty="0" smtClean="0"/>
              <a:t>Call can supply any number of arguments</a:t>
            </a:r>
          </a:p>
          <a:p>
            <a:pPr lvl="1" eaLnBrk="1" hangingPunct="1">
              <a:buFont typeface="Wingdings" panose="05000000000000000000" pitchFamily="2" charset="2"/>
              <a:buChar char="§"/>
              <a:defRPr/>
            </a:pPr>
            <a:r>
              <a:rPr lang="en-US" sz="2000" dirty="0" err="1" smtClean="0"/>
              <a:t>functionname.length</a:t>
            </a:r>
            <a:r>
              <a:rPr lang="en-US" sz="2000" dirty="0" smtClean="0"/>
              <a:t> : # of arguments in definition</a:t>
            </a:r>
          </a:p>
          <a:p>
            <a:pPr lvl="1" eaLnBrk="1" hangingPunct="1">
              <a:buFont typeface="Wingdings" panose="05000000000000000000" pitchFamily="2" charset="2"/>
              <a:buChar char="§"/>
              <a:defRPr/>
            </a:pPr>
            <a:r>
              <a:rPr lang="en-US" sz="2000" dirty="0" err="1" smtClean="0"/>
              <a:t>functionname.arguments.length</a:t>
            </a:r>
            <a:r>
              <a:rPr lang="en-US" sz="2000" dirty="0" smtClean="0"/>
              <a:t> : # </a:t>
            </a:r>
            <a:r>
              <a:rPr lang="en-US" sz="2000" dirty="0" err="1" smtClean="0"/>
              <a:t>args</a:t>
            </a:r>
            <a:r>
              <a:rPr lang="en-US" sz="2000" dirty="0" smtClean="0"/>
              <a:t> in call</a:t>
            </a:r>
          </a:p>
          <a:p>
            <a:pPr eaLnBrk="1" hangingPunct="1">
              <a:buFont typeface="Wingdings" panose="05000000000000000000" pitchFamily="2" charset="2"/>
              <a:buChar char="l"/>
              <a:defRPr/>
            </a:pPr>
            <a:r>
              <a:rPr lang="en-US" sz="2400" dirty="0" smtClean="0"/>
              <a:t>“Anonymous” functions (expressions for functions)</a:t>
            </a:r>
          </a:p>
          <a:p>
            <a:pPr lvl="1" eaLnBrk="1" hangingPunct="1">
              <a:buFont typeface="Wingdings" panose="05000000000000000000" pitchFamily="2" charset="2"/>
              <a:buChar char="§"/>
              <a:defRPr/>
            </a:pPr>
            <a:r>
              <a:rPr lang="en-US" sz="2000" dirty="0" smtClean="0"/>
              <a:t>(function (</a:t>
            </a:r>
            <a:r>
              <a:rPr lang="en-US" sz="2000" dirty="0" err="1" smtClean="0"/>
              <a:t>x,y</a:t>
            </a:r>
            <a:r>
              <a:rPr lang="en-US" sz="2000" dirty="0" smtClean="0"/>
              <a:t>) { return </a:t>
            </a:r>
            <a:r>
              <a:rPr lang="en-US" sz="2000" dirty="0" err="1" smtClean="0"/>
              <a:t>x+y</a:t>
            </a:r>
            <a:r>
              <a:rPr lang="en-US" sz="2000" dirty="0" smtClean="0"/>
              <a:t> }) (2,3);</a:t>
            </a:r>
          </a:p>
          <a:p>
            <a:pPr eaLnBrk="1" hangingPunct="1">
              <a:buFont typeface="Wingdings" panose="05000000000000000000" pitchFamily="2" charset="2"/>
              <a:buChar char="l"/>
              <a:defRPr/>
            </a:pPr>
            <a:r>
              <a:rPr lang="en-US" sz="2400" dirty="0" smtClean="0"/>
              <a:t>Closures and Curried functions</a:t>
            </a:r>
          </a:p>
          <a:p>
            <a:pPr lvl="1" eaLnBrk="1" hangingPunct="1">
              <a:buFont typeface="Wingdings" panose="05000000000000000000" pitchFamily="2" charset="2"/>
              <a:buChar char="§"/>
              <a:defRPr/>
            </a:pPr>
            <a:r>
              <a:rPr lang="en-US" sz="2000" dirty="0" smtClean="0"/>
              <a:t>function </a:t>
            </a:r>
            <a:r>
              <a:rPr lang="en-US" sz="2000" dirty="0" err="1" smtClean="0"/>
              <a:t>CurAdd</a:t>
            </a:r>
            <a:r>
              <a:rPr lang="en-US" sz="2000" dirty="0" smtClean="0"/>
              <a:t>(x){ return function(y) { return </a:t>
            </a:r>
            <a:r>
              <a:rPr lang="en-US" sz="2000" dirty="0" err="1" smtClean="0"/>
              <a:t>x+y</a:t>
            </a:r>
            <a:r>
              <a:rPr lang="en-US" sz="2000" dirty="0" smtClean="0"/>
              <a:t> } };</a:t>
            </a:r>
          </a:p>
        </p:txBody>
      </p:sp>
    </p:spTree>
    <p:extLst>
      <p:ext uri="{BB962C8B-B14F-4D97-AF65-F5344CB8AC3E}">
        <p14:creationId xmlns:p14="http://schemas.microsoft.com/office/powerpoint/2010/main" val="1579497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Function Examples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Char char="l"/>
              <a:defRPr/>
            </a:pPr>
            <a:r>
              <a:rPr lang="en-US" sz="2400" dirty="0" smtClean="0"/>
              <a:t>Anonymous functions </a:t>
            </a:r>
            <a:r>
              <a:rPr lang="en-US" sz="2400" dirty="0" smtClean="0"/>
              <a:t>in callbacks</a:t>
            </a:r>
            <a:endParaRPr lang="en-US" sz="2400" dirty="0" smtClean="0"/>
          </a:p>
          <a:p>
            <a:pPr lvl="1" eaLnBrk="1" hangingPunct="1">
              <a:buFontTx/>
              <a:buNone/>
              <a:defRPr/>
            </a:pPr>
            <a:r>
              <a:rPr lang="en-US" sz="2000" dirty="0" err="1" smtClean="0"/>
              <a:t>setTimeout</a:t>
            </a:r>
            <a:r>
              <a:rPr lang="en-US" sz="2000" dirty="0" smtClean="0"/>
              <a:t>(function() { alert("done"); }, 10000)</a:t>
            </a:r>
          </a:p>
          <a:p>
            <a:pPr eaLnBrk="1" hangingPunct="1">
              <a:buFont typeface="Wingdings" panose="05000000000000000000" pitchFamily="2" charset="2"/>
              <a:buChar char="l"/>
              <a:defRPr/>
            </a:pPr>
            <a:r>
              <a:rPr lang="en-US" sz="2400" dirty="0" smtClean="0"/>
              <a:t>Curried function</a:t>
            </a:r>
          </a:p>
          <a:p>
            <a:pPr lvl="1" eaLnBrk="1" hangingPunct="1">
              <a:buFontTx/>
              <a:buNone/>
              <a:defRPr/>
            </a:pPr>
            <a:r>
              <a:rPr lang="en-US" sz="2000" dirty="0" smtClean="0"/>
              <a:t>function </a:t>
            </a:r>
            <a:r>
              <a:rPr lang="en-US" sz="2000" dirty="0" err="1" smtClean="0"/>
              <a:t>CurriedAdd</a:t>
            </a:r>
            <a:r>
              <a:rPr lang="en-US" sz="2000" dirty="0" smtClean="0"/>
              <a:t>(x) { return function(y) { return </a:t>
            </a:r>
            <a:r>
              <a:rPr lang="en-US" sz="2000" dirty="0" err="1" smtClean="0"/>
              <a:t>x+y</a:t>
            </a:r>
            <a:r>
              <a:rPr lang="en-US" sz="2000" dirty="0" smtClean="0"/>
              <a:t>} };</a:t>
            </a:r>
          </a:p>
          <a:p>
            <a:pPr lvl="1" eaLnBrk="1" hangingPunct="1">
              <a:buFontTx/>
              <a:buNone/>
              <a:defRPr/>
            </a:pPr>
            <a:r>
              <a:rPr lang="en-US" sz="2000" dirty="0" smtClean="0"/>
              <a:t>g = </a:t>
            </a:r>
            <a:r>
              <a:rPr lang="en-US" sz="2000" dirty="0" err="1" smtClean="0"/>
              <a:t>CurriedAdd</a:t>
            </a:r>
            <a:r>
              <a:rPr lang="en-US" sz="2000" dirty="0" smtClean="0"/>
              <a:t>(2);</a:t>
            </a:r>
          </a:p>
          <a:p>
            <a:pPr lvl="1" eaLnBrk="1" hangingPunct="1">
              <a:buFontTx/>
              <a:buNone/>
              <a:defRPr/>
            </a:pPr>
            <a:r>
              <a:rPr lang="en-US" sz="2000" dirty="0" smtClean="0"/>
              <a:t>g(3)</a:t>
            </a:r>
            <a:endParaRPr lang="en-US" dirty="0" smtClean="0"/>
          </a:p>
          <a:p>
            <a:pPr eaLnBrk="1" hangingPunct="1">
              <a:buFont typeface="Wingdings" panose="05000000000000000000" pitchFamily="2" charset="2"/>
              <a:buChar char="l"/>
              <a:defRPr/>
            </a:pPr>
            <a:r>
              <a:rPr lang="en-US" sz="2400" dirty="0" smtClean="0"/>
              <a:t>Variable number of arguments</a:t>
            </a:r>
          </a:p>
          <a:p>
            <a:pPr lvl="1" eaLnBrk="1" hangingPunct="1">
              <a:buFontTx/>
              <a:buNone/>
              <a:defRPr/>
            </a:pPr>
            <a:r>
              <a:rPr lang="en-US" sz="2000" dirty="0" smtClean="0"/>
              <a:t>function </a:t>
            </a:r>
            <a:r>
              <a:rPr lang="en-US" sz="2000" dirty="0" err="1" smtClean="0"/>
              <a:t>sumAll</a:t>
            </a:r>
            <a:r>
              <a:rPr lang="en-US" sz="2000" dirty="0" smtClean="0"/>
              <a:t>() {</a:t>
            </a:r>
          </a:p>
          <a:p>
            <a:pPr lvl="1" eaLnBrk="1" hangingPunct="1">
              <a:buFontTx/>
              <a:buNone/>
              <a:defRPr/>
            </a:pPr>
            <a:r>
              <a:rPr lang="en-US" sz="2000" dirty="0" smtClean="0"/>
              <a:t>   </a:t>
            </a:r>
            <a:r>
              <a:rPr lang="en-US" sz="2000" dirty="0" err="1" smtClean="0"/>
              <a:t>var</a:t>
            </a:r>
            <a:r>
              <a:rPr lang="en-US" sz="2000" dirty="0" smtClean="0"/>
              <a:t> total=0;</a:t>
            </a:r>
          </a:p>
          <a:p>
            <a:pPr lvl="1" eaLnBrk="1" hangingPunct="1">
              <a:buFontTx/>
              <a:buNone/>
              <a:defRPr/>
            </a:pPr>
            <a:r>
              <a:rPr lang="en-US" sz="2000" dirty="0" smtClean="0"/>
              <a:t>   for (</a:t>
            </a:r>
            <a:r>
              <a:rPr lang="en-US" sz="2000" dirty="0" err="1" smtClean="0"/>
              <a:t>var</a:t>
            </a: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r>
              <a:rPr lang="en-US" sz="2000" dirty="0" smtClean="0"/>
              <a:t>=0; </a:t>
            </a:r>
            <a:r>
              <a:rPr lang="en-US" sz="2000" dirty="0" err="1" smtClean="0"/>
              <a:t>i</a:t>
            </a:r>
            <a:r>
              <a:rPr lang="en-US" sz="2000" dirty="0" smtClean="0"/>
              <a:t>&lt; </a:t>
            </a:r>
            <a:r>
              <a:rPr lang="en-US" sz="2000" dirty="0" err="1" smtClean="0"/>
              <a:t>sumAll.arguments.length</a:t>
            </a:r>
            <a:r>
              <a:rPr lang="en-US" sz="2000" dirty="0" smtClean="0"/>
              <a:t>; </a:t>
            </a:r>
            <a:r>
              <a:rPr lang="en-US" sz="2000" dirty="0" err="1" smtClean="0"/>
              <a:t>i</a:t>
            </a:r>
            <a:r>
              <a:rPr lang="en-US" sz="2000" dirty="0" smtClean="0"/>
              <a:t>++) </a:t>
            </a:r>
          </a:p>
          <a:p>
            <a:pPr lvl="1" eaLnBrk="1" hangingPunct="1">
              <a:buFontTx/>
              <a:buNone/>
              <a:defRPr/>
            </a:pPr>
            <a:r>
              <a:rPr lang="en-US" sz="2000" dirty="0" smtClean="0"/>
              <a:t>           total+=</a:t>
            </a:r>
            <a:r>
              <a:rPr lang="en-US" sz="2000" dirty="0" err="1" smtClean="0"/>
              <a:t>sumAll.arguments</a:t>
            </a:r>
            <a:r>
              <a:rPr lang="en-US" sz="2000" dirty="0" smtClean="0"/>
              <a:t>[</a:t>
            </a:r>
            <a:r>
              <a:rPr lang="en-US" sz="2000" dirty="0" err="1" smtClean="0"/>
              <a:t>i</a:t>
            </a:r>
            <a:r>
              <a:rPr lang="en-US" sz="2000" dirty="0" smtClean="0"/>
              <a:t>];</a:t>
            </a:r>
          </a:p>
          <a:p>
            <a:pPr lvl="1" eaLnBrk="1" hangingPunct="1">
              <a:buFontTx/>
              <a:buNone/>
              <a:defRPr/>
            </a:pPr>
            <a:r>
              <a:rPr lang="en-US" sz="2000" dirty="0" smtClean="0"/>
              <a:t>   return(total); }</a:t>
            </a:r>
          </a:p>
          <a:p>
            <a:pPr lvl="1" eaLnBrk="1" hangingPunct="1">
              <a:buFontTx/>
              <a:buNone/>
              <a:defRPr/>
            </a:pPr>
            <a:r>
              <a:rPr lang="en-US" sz="2000" dirty="0" err="1" smtClean="0"/>
              <a:t>sumAll</a:t>
            </a:r>
            <a:r>
              <a:rPr lang="en-US" sz="2000" dirty="0" smtClean="0"/>
              <a:t>(3,5,3,5,3,2,6)</a:t>
            </a:r>
            <a:endParaRPr 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1563558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</a:t>
            </a:r>
            <a:r>
              <a:rPr lang="en-US" dirty="0" smtClean="0"/>
              <a:t>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LiveScript</a:t>
            </a:r>
            <a:r>
              <a:rPr lang="en-US" dirty="0" smtClean="0"/>
              <a:t> (1995) in Netscape</a:t>
            </a:r>
          </a:p>
          <a:p>
            <a:r>
              <a:rPr lang="en-US" sz="4000" b="1" dirty="0" err="1" smtClean="0"/>
              <a:t>java</a:t>
            </a:r>
            <a:r>
              <a:rPr lang="en-US" dirty="0" err="1" smtClean="0"/>
              <a:t>script</a:t>
            </a:r>
            <a:r>
              <a:rPr lang="en-US" dirty="0" smtClean="0"/>
              <a:t> is a misleading name</a:t>
            </a:r>
          </a:p>
          <a:p>
            <a:r>
              <a:rPr lang="en-US" dirty="0" smtClean="0"/>
              <a:t>started as a scripting counterpart for java in </a:t>
            </a:r>
            <a:r>
              <a:rPr lang="en-US" dirty="0"/>
              <a:t>N</a:t>
            </a:r>
            <a:r>
              <a:rPr lang="en-US" dirty="0" smtClean="0"/>
              <a:t>etscape</a:t>
            </a:r>
          </a:p>
          <a:p>
            <a:r>
              <a:rPr lang="en-US" dirty="0" smtClean="0"/>
              <a:t>battle </a:t>
            </a:r>
            <a:r>
              <a:rPr lang="en-US" dirty="0" err="1" smtClean="0"/>
              <a:t>vs</a:t>
            </a:r>
            <a:r>
              <a:rPr lang="en-US" dirty="0" smtClean="0"/>
              <a:t> Microsoft</a:t>
            </a:r>
          </a:p>
          <a:p>
            <a:r>
              <a:rPr lang="en-US" dirty="0" err="1" smtClean="0"/>
              <a:t>ECMAscript</a:t>
            </a:r>
            <a:endParaRPr lang="en-US" dirty="0" smtClean="0"/>
          </a:p>
          <a:p>
            <a:pPr lvl="1"/>
            <a:r>
              <a:rPr lang="en-US" dirty="0" smtClean="0"/>
              <a:t>current is 7, aka ES2016</a:t>
            </a:r>
          </a:p>
          <a:p>
            <a:pPr lvl="1"/>
            <a:r>
              <a:rPr lang="en-US" dirty="0" smtClean="0"/>
              <a:t>coming ES 2017</a:t>
            </a:r>
          </a:p>
          <a:p>
            <a:r>
              <a:rPr lang="en-US" dirty="0" smtClean="0"/>
              <a:t>server side (already present in 1994, now usable)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35917" y="6567311"/>
            <a:ext cx="1821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source: </a:t>
            </a:r>
            <a:r>
              <a:rPr lang="en-US" dirty="0" err="1" smtClean="0"/>
              <a:t>wikipedia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0596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dirty="0" smtClean="0"/>
              <a:t>Use of anonymous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4688" y="1274164"/>
            <a:ext cx="7961312" cy="5126636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l"/>
              <a:defRPr/>
            </a:pPr>
            <a:r>
              <a:rPr lang="en-US" sz="2400" dirty="0" smtClean="0"/>
              <a:t>Anonymous functions very useful for callbacks</a:t>
            </a:r>
          </a:p>
          <a:p>
            <a:pPr lvl="1" eaLnBrk="1" hangingPunct="1">
              <a:buFontTx/>
              <a:buNone/>
              <a:defRPr/>
            </a:pPr>
            <a:r>
              <a:rPr lang="en-US" sz="2000" dirty="0" err="1" smtClean="0"/>
              <a:t>setTimeout</a:t>
            </a:r>
            <a:r>
              <a:rPr lang="en-US" sz="2000" dirty="0" smtClean="0"/>
              <a:t>(function() { alert("done"); }, 10000)</a:t>
            </a:r>
          </a:p>
          <a:p>
            <a:pPr lvl="1" eaLnBrk="1" hangingPunct="1">
              <a:buFontTx/>
              <a:buNone/>
              <a:defRPr/>
            </a:pPr>
            <a:r>
              <a:rPr lang="en-US" sz="2000" dirty="0" smtClean="0">
                <a:solidFill>
                  <a:srgbClr val="00B0F0"/>
                </a:solidFill>
              </a:rPr>
              <a:t>// putting </a:t>
            </a:r>
            <a:r>
              <a:rPr lang="en-US" sz="2000" dirty="0" smtClean="0">
                <a:solidFill>
                  <a:schemeClr val="bg2">
                    <a:lumMod val="75000"/>
                  </a:schemeClr>
                </a:solidFill>
              </a:rPr>
              <a:t>alert("done") </a:t>
            </a:r>
            <a:r>
              <a:rPr lang="en-US" sz="2000" dirty="0" smtClean="0">
                <a:solidFill>
                  <a:srgbClr val="00B0F0"/>
                </a:solidFill>
              </a:rPr>
              <a:t>in function delays evaluation until call</a:t>
            </a:r>
            <a:endParaRPr lang="en-US" sz="2000" dirty="0" smtClean="0"/>
          </a:p>
          <a:p>
            <a:pPr eaLnBrk="1" hangingPunct="1">
              <a:buFont typeface="Wingdings" panose="05000000000000000000" pitchFamily="2" charset="2"/>
              <a:buChar char="l"/>
              <a:defRPr/>
            </a:pPr>
            <a:r>
              <a:rPr lang="en-US" sz="2400" dirty="0" smtClean="0"/>
              <a:t>Simulate blocks by function definition and call</a:t>
            </a:r>
          </a:p>
          <a:p>
            <a:pPr lvl="1" eaLnBrk="1" hangingPunct="1">
              <a:buFontTx/>
              <a:buNone/>
              <a:defRPr/>
            </a:pPr>
            <a:r>
              <a:rPr lang="en-US" sz="2000" dirty="0" err="1" smtClean="0"/>
              <a:t>var</a:t>
            </a:r>
            <a:r>
              <a:rPr lang="en-US" sz="2000" dirty="0" smtClean="0"/>
              <a:t> u = { a:1, b:2 }</a:t>
            </a:r>
          </a:p>
          <a:p>
            <a:pPr lvl="1" eaLnBrk="1" hangingPunct="1">
              <a:buFontTx/>
              <a:buNone/>
              <a:defRPr/>
            </a:pPr>
            <a:r>
              <a:rPr lang="en-US" sz="2000" dirty="0" err="1" smtClean="0"/>
              <a:t>var</a:t>
            </a:r>
            <a:r>
              <a:rPr lang="en-US" sz="2000" dirty="0" smtClean="0"/>
              <a:t> v = { a:3, b:4 }</a:t>
            </a:r>
          </a:p>
          <a:p>
            <a:pPr lvl="1" eaLnBrk="1" hangingPunct="1">
              <a:buFontTx/>
              <a:buNone/>
              <a:defRPr/>
            </a:pPr>
            <a:r>
              <a:rPr lang="en-US" sz="2000" dirty="0" smtClean="0"/>
              <a:t>(function (</a:t>
            </a:r>
            <a:r>
              <a:rPr lang="en-US" sz="2000" dirty="0" err="1" smtClean="0"/>
              <a:t>x,y</a:t>
            </a:r>
            <a:r>
              <a:rPr lang="en-US" sz="2000" dirty="0" smtClean="0"/>
              <a:t>) { </a:t>
            </a:r>
          </a:p>
          <a:p>
            <a:pPr lvl="1" eaLnBrk="1" hangingPunct="1">
              <a:buFontTx/>
              <a:buNone/>
              <a:defRPr/>
            </a:pPr>
            <a:r>
              <a:rPr lang="en-US" sz="2000" dirty="0" smtClean="0"/>
              <a:t>      </a:t>
            </a:r>
            <a:r>
              <a:rPr lang="en-US" sz="2000" dirty="0" err="1" smtClean="0"/>
              <a:t>var</a:t>
            </a:r>
            <a:r>
              <a:rPr lang="en-US" sz="2000" dirty="0" smtClean="0"/>
              <a:t> </a:t>
            </a:r>
            <a:r>
              <a:rPr lang="en-US" sz="2000" dirty="0" err="1" smtClean="0"/>
              <a:t>tempA</a:t>
            </a:r>
            <a:r>
              <a:rPr lang="en-US" sz="2000" dirty="0" smtClean="0"/>
              <a:t> = </a:t>
            </a:r>
            <a:r>
              <a:rPr lang="en-US" sz="2000" dirty="0" err="1" smtClean="0"/>
              <a:t>x.a</a:t>
            </a:r>
            <a:r>
              <a:rPr lang="en-US" sz="2000" dirty="0" smtClean="0"/>
              <a:t>; </a:t>
            </a:r>
            <a:r>
              <a:rPr lang="en-US" sz="2000" dirty="0" err="1" smtClean="0"/>
              <a:t>var</a:t>
            </a:r>
            <a:r>
              <a:rPr lang="en-US" sz="2000" dirty="0" smtClean="0"/>
              <a:t> </a:t>
            </a:r>
            <a:r>
              <a:rPr lang="en-US" sz="2000" dirty="0" err="1" smtClean="0"/>
              <a:t>tempB</a:t>
            </a:r>
            <a:r>
              <a:rPr lang="en-US" sz="2000" dirty="0" smtClean="0"/>
              <a:t> = </a:t>
            </a:r>
            <a:r>
              <a:rPr lang="en-US" sz="2000" dirty="0" err="1" smtClean="0"/>
              <a:t>x.b</a:t>
            </a:r>
            <a:r>
              <a:rPr lang="en-US" sz="2000" dirty="0" smtClean="0"/>
              <a:t>;  </a:t>
            </a:r>
            <a:r>
              <a:rPr lang="en-US" sz="2000" dirty="0" smtClean="0">
                <a:solidFill>
                  <a:srgbClr val="00B0F0"/>
                </a:solidFill>
              </a:rPr>
              <a:t>// local variables</a:t>
            </a:r>
          </a:p>
          <a:p>
            <a:pPr lvl="1" eaLnBrk="1" hangingPunct="1">
              <a:buFontTx/>
              <a:buNone/>
              <a:defRPr/>
            </a:pPr>
            <a:r>
              <a:rPr lang="en-US" sz="2000" dirty="0" smtClean="0"/>
              <a:t>      </a:t>
            </a:r>
            <a:r>
              <a:rPr lang="en-US" sz="2000" dirty="0" err="1" smtClean="0"/>
              <a:t>x.a</a:t>
            </a:r>
            <a:r>
              <a:rPr lang="en-US" sz="2000" dirty="0" smtClean="0"/>
              <a:t> = </a:t>
            </a:r>
            <a:r>
              <a:rPr lang="en-US" sz="2000" dirty="0" err="1" smtClean="0"/>
              <a:t>y.a</a:t>
            </a:r>
            <a:r>
              <a:rPr lang="en-US" sz="2000" dirty="0" smtClean="0"/>
              <a:t>; </a:t>
            </a:r>
            <a:r>
              <a:rPr lang="en-US" sz="2000" dirty="0" err="1" smtClean="0"/>
              <a:t>x.b</a:t>
            </a:r>
            <a:r>
              <a:rPr lang="en-US" sz="2000" dirty="0" smtClean="0"/>
              <a:t> = </a:t>
            </a:r>
            <a:r>
              <a:rPr lang="en-US" sz="2000" dirty="0" err="1" smtClean="0"/>
              <a:t>y.b</a:t>
            </a:r>
            <a:r>
              <a:rPr lang="en-US" sz="2000" dirty="0" smtClean="0"/>
              <a:t>; </a:t>
            </a:r>
          </a:p>
          <a:p>
            <a:pPr lvl="1" eaLnBrk="1" hangingPunct="1">
              <a:buFontTx/>
              <a:buNone/>
              <a:defRPr/>
            </a:pPr>
            <a:r>
              <a:rPr lang="en-US" sz="2000" dirty="0" smtClean="0"/>
              <a:t>      </a:t>
            </a:r>
            <a:r>
              <a:rPr lang="en-US" sz="2000" dirty="0" err="1" smtClean="0"/>
              <a:t>y.a</a:t>
            </a:r>
            <a:r>
              <a:rPr lang="en-US" sz="2000" dirty="0" smtClean="0"/>
              <a:t> = </a:t>
            </a:r>
            <a:r>
              <a:rPr lang="en-US" sz="2000" dirty="0" err="1" smtClean="0"/>
              <a:t>tempA</a:t>
            </a:r>
            <a:r>
              <a:rPr lang="en-US" sz="2000" dirty="0" smtClean="0"/>
              <a:t>; </a:t>
            </a:r>
            <a:r>
              <a:rPr lang="en-US" sz="2000" dirty="0" err="1" smtClean="0"/>
              <a:t>y.b</a:t>
            </a:r>
            <a:r>
              <a:rPr lang="en-US" sz="2000" dirty="0" smtClean="0"/>
              <a:t> = </a:t>
            </a:r>
            <a:r>
              <a:rPr lang="en-US" sz="2000" dirty="0" err="1" smtClean="0"/>
              <a:t>tempB</a:t>
            </a:r>
            <a:r>
              <a:rPr lang="en-US" sz="2000" dirty="0" smtClean="0"/>
              <a:t> </a:t>
            </a:r>
          </a:p>
          <a:p>
            <a:pPr lvl="1" eaLnBrk="1" hangingPunct="1">
              <a:buFontTx/>
              <a:buNone/>
              <a:defRPr/>
            </a:pPr>
            <a:r>
              <a:rPr lang="en-US" sz="2000" dirty="0" smtClean="0"/>
              <a:t>}) (</a:t>
            </a:r>
            <a:r>
              <a:rPr lang="en-US" sz="2000" dirty="0" err="1" smtClean="0"/>
              <a:t>u,v</a:t>
            </a:r>
            <a:r>
              <a:rPr lang="en-US" sz="2000" dirty="0" smtClean="0"/>
              <a:t>)</a:t>
            </a:r>
          </a:p>
          <a:p>
            <a:pPr lvl="1" eaLnBrk="1" hangingPunct="1">
              <a:buFontTx/>
              <a:buNone/>
              <a:defRPr/>
            </a:pPr>
            <a:r>
              <a:rPr lang="en-US" sz="2000" dirty="0" smtClean="0">
                <a:solidFill>
                  <a:srgbClr val="00B0F0"/>
                </a:solidFill>
              </a:rPr>
              <a:t>// This works because objects are represented by references</a:t>
            </a:r>
          </a:p>
        </p:txBody>
      </p:sp>
    </p:spTree>
    <p:extLst>
      <p:ext uri="{BB962C8B-B14F-4D97-AF65-F5344CB8AC3E}">
        <p14:creationId xmlns:p14="http://schemas.microsoft.com/office/powerpoint/2010/main" val="212311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Detour: lambda calculus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Char char="l"/>
              <a:defRPr/>
            </a:pPr>
            <a:r>
              <a:rPr lang="en-US" smtClean="0"/>
              <a:t>Expressions</a:t>
            </a:r>
          </a:p>
          <a:p>
            <a:pPr lvl="1" eaLnBrk="1" hangingPunct="1">
              <a:buFontTx/>
              <a:buNone/>
              <a:defRPr/>
            </a:pPr>
            <a:r>
              <a:rPr lang="en-US" smtClean="0"/>
              <a:t>x + y             x + 2*y + z</a:t>
            </a:r>
          </a:p>
          <a:p>
            <a:pPr eaLnBrk="1" hangingPunct="1">
              <a:buFont typeface="Wingdings" panose="05000000000000000000" pitchFamily="2" charset="2"/>
              <a:buChar char="l"/>
              <a:defRPr/>
            </a:pPr>
            <a:r>
              <a:rPr lang="en-US" smtClean="0"/>
              <a:t>Functions</a:t>
            </a:r>
          </a:p>
          <a:p>
            <a:pPr lvl="1" eaLnBrk="1" hangingPunct="1">
              <a:buFontTx/>
              <a:buNone/>
              <a:defRPr/>
            </a:pPr>
            <a:r>
              <a:rPr lang="en-US" smtClean="0">
                <a:sym typeface="Symbol" panose="05050102010706020507" pitchFamily="18" charset="2"/>
              </a:rPr>
              <a:t>x. (x+y)         z. (</a:t>
            </a:r>
            <a:r>
              <a:rPr lang="en-US" smtClean="0"/>
              <a:t>x + 2*y + z)</a:t>
            </a:r>
          </a:p>
          <a:p>
            <a:pPr eaLnBrk="1" hangingPunct="1">
              <a:buFont typeface="Wingdings" panose="05000000000000000000" pitchFamily="2" charset="2"/>
              <a:buChar char="l"/>
              <a:defRPr/>
            </a:pPr>
            <a:r>
              <a:rPr lang="en-US" smtClean="0"/>
              <a:t>Application</a:t>
            </a:r>
          </a:p>
          <a:p>
            <a:pPr lvl="1" eaLnBrk="1" hangingPunct="1">
              <a:buFontTx/>
              <a:buNone/>
              <a:defRPr/>
            </a:pPr>
            <a:r>
              <a:rPr lang="en-US" smtClean="0">
                <a:sym typeface="Symbol" panose="05050102010706020507" pitchFamily="18" charset="2"/>
              </a:rPr>
              <a:t>(x. (x+y)) (3)               =  3 + y</a:t>
            </a:r>
          </a:p>
          <a:p>
            <a:pPr lvl="1" eaLnBrk="1" hangingPunct="1">
              <a:buFontTx/>
              <a:buNone/>
              <a:defRPr/>
            </a:pPr>
            <a:r>
              <a:rPr lang="en-US" smtClean="0">
                <a:sym typeface="Symbol" panose="05050102010706020507" pitchFamily="18" charset="2"/>
              </a:rPr>
              <a:t>(z. (</a:t>
            </a:r>
            <a:r>
              <a:rPr lang="en-US" smtClean="0"/>
              <a:t>x + 2*y + z))(5)     =  x + 2*y + 5</a:t>
            </a:r>
          </a:p>
          <a:p>
            <a:pPr lvl="1" eaLnBrk="1" hangingPunct="1">
              <a:buFontTx/>
              <a:buNone/>
              <a:defRPr/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619308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Higher-Order Functions</a:t>
            </a:r>
          </a:p>
        </p:txBody>
      </p:sp>
      <p:sp>
        <p:nvSpPr>
          <p:cNvPr id="22531" name="Rectangle 102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Char char="l"/>
              <a:defRPr/>
            </a:pPr>
            <a:r>
              <a:rPr lang="en-US" dirty="0" smtClean="0">
                <a:sym typeface="Symbol" panose="05050102010706020507" pitchFamily="18" charset="2"/>
              </a:rPr>
              <a:t>Given function f, return function f </a:t>
            </a:r>
            <a:r>
              <a:rPr lang="en-US" sz="2400" dirty="0" smtClean="0">
                <a:sym typeface="Symbol" panose="05050102010706020507" pitchFamily="18" charset="2"/>
              </a:rPr>
              <a:t></a:t>
            </a:r>
            <a:r>
              <a:rPr lang="en-US" dirty="0" smtClean="0">
                <a:sym typeface="Symbol" panose="05050102010706020507" pitchFamily="18" charset="2"/>
              </a:rPr>
              <a:t> f</a:t>
            </a:r>
          </a:p>
          <a:p>
            <a:pPr lvl="1" eaLnBrk="1" hangingPunct="1">
              <a:buFontTx/>
              <a:buNone/>
              <a:defRPr/>
            </a:pPr>
            <a:r>
              <a:rPr lang="en-US" dirty="0" smtClean="0">
                <a:sym typeface="Symbol" panose="05050102010706020507" pitchFamily="18" charset="2"/>
              </a:rPr>
              <a:t>f.  x. f (f x)</a:t>
            </a:r>
          </a:p>
          <a:p>
            <a:pPr eaLnBrk="1" hangingPunct="1">
              <a:buFont typeface="Wingdings" panose="05000000000000000000" pitchFamily="2" charset="2"/>
              <a:buChar char="l"/>
              <a:defRPr/>
            </a:pPr>
            <a:r>
              <a:rPr lang="en-US" dirty="0" smtClean="0">
                <a:sym typeface="Symbol" panose="05050102010706020507" pitchFamily="18" charset="2"/>
              </a:rPr>
              <a:t>How does this work?</a:t>
            </a:r>
          </a:p>
          <a:p>
            <a:pPr lvl="1" eaLnBrk="1" hangingPunct="1">
              <a:lnSpc>
                <a:spcPct val="180000"/>
              </a:lnSpc>
              <a:buFontTx/>
              <a:buNone/>
              <a:defRPr/>
            </a:pPr>
            <a:r>
              <a:rPr lang="en-US" dirty="0" smtClean="0">
                <a:sym typeface="Symbol" panose="05050102010706020507" pitchFamily="18" charset="2"/>
              </a:rPr>
              <a:t>(f.  x. f (f x))  (y. y+1)</a:t>
            </a:r>
          </a:p>
          <a:p>
            <a:pPr lvl="1" eaLnBrk="1" hangingPunct="1">
              <a:lnSpc>
                <a:spcPct val="180000"/>
              </a:lnSpc>
              <a:buFontTx/>
              <a:buNone/>
              <a:defRPr/>
            </a:pPr>
            <a:r>
              <a:rPr lang="en-US" dirty="0" smtClean="0">
                <a:sym typeface="Symbol" panose="05050102010706020507" pitchFamily="18" charset="2"/>
              </a:rPr>
              <a:t>=  x. (y. y+1) ((y. y+1)  x)</a:t>
            </a:r>
          </a:p>
          <a:p>
            <a:pPr lvl="1" eaLnBrk="1" hangingPunct="1">
              <a:lnSpc>
                <a:spcPct val="180000"/>
              </a:lnSpc>
              <a:buFontTx/>
              <a:buNone/>
              <a:defRPr/>
            </a:pPr>
            <a:r>
              <a:rPr lang="en-US" dirty="0" smtClean="0">
                <a:sym typeface="Symbol" panose="05050102010706020507" pitchFamily="18" charset="2"/>
              </a:rPr>
              <a:t>=  x. (y. y+1) (x+1)</a:t>
            </a:r>
          </a:p>
          <a:p>
            <a:pPr lvl="1" eaLnBrk="1" hangingPunct="1">
              <a:lnSpc>
                <a:spcPct val="180000"/>
              </a:lnSpc>
              <a:buFontTx/>
              <a:buNone/>
              <a:defRPr/>
            </a:pPr>
            <a:r>
              <a:rPr lang="en-US" dirty="0" smtClean="0">
                <a:sym typeface="Symbol" panose="05050102010706020507" pitchFamily="18" charset="2"/>
              </a:rPr>
              <a:t>=  x. (x+1)+1</a:t>
            </a:r>
          </a:p>
        </p:txBody>
      </p:sp>
      <p:grpSp>
        <p:nvGrpSpPr>
          <p:cNvPr id="2" name="Group 1028"/>
          <p:cNvGrpSpPr>
            <a:grpSpLocks/>
          </p:cNvGrpSpPr>
          <p:nvPr/>
        </p:nvGrpSpPr>
        <p:grpSpPr bwMode="auto">
          <a:xfrm>
            <a:off x="1470025" y="2674655"/>
            <a:ext cx="3254375" cy="790575"/>
            <a:chOff x="926" y="1902"/>
            <a:chExt cx="2050" cy="498"/>
          </a:xfrm>
        </p:grpSpPr>
        <p:sp>
          <p:nvSpPr>
            <p:cNvPr id="23564" name="Oval 1029"/>
            <p:cNvSpPr>
              <a:spLocks noChangeArrowheads="1"/>
            </p:cNvSpPr>
            <p:nvPr/>
          </p:nvSpPr>
          <p:spPr bwMode="auto">
            <a:xfrm>
              <a:off x="1968" y="2064"/>
              <a:ext cx="1008" cy="336"/>
            </a:xfrm>
            <a:prstGeom prst="ellips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charset="2"/>
                <a:buChar char="l"/>
                <a:defRPr kumimoji="1" sz="28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Font typeface="Wingdings" charset="2"/>
                <a:buChar char="§"/>
                <a:defRPr kumimoji="1"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0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2"/>
                </a:buClr>
                <a:buChar char="•"/>
                <a:defRPr kumimoji="1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buSzTx/>
                <a:buFontTx/>
                <a:buChar char="•"/>
              </a:pPr>
              <a:endParaRPr kumimoji="0" lang="en-US" altLang="en-US" sz="2400" b="0">
                <a:solidFill>
                  <a:schemeClr val="bg2"/>
                </a:solidFill>
                <a:latin typeface="Tahoma" charset="0"/>
              </a:endParaRPr>
            </a:p>
          </p:txBody>
        </p:sp>
        <p:sp>
          <p:nvSpPr>
            <p:cNvPr id="23565" name="Freeform 1030"/>
            <p:cNvSpPr>
              <a:spLocks/>
            </p:cNvSpPr>
            <p:nvPr/>
          </p:nvSpPr>
          <p:spPr bwMode="auto">
            <a:xfrm>
              <a:off x="926" y="1902"/>
              <a:ext cx="1296" cy="224"/>
            </a:xfrm>
            <a:custGeom>
              <a:avLst/>
              <a:gdLst>
                <a:gd name="T0" fmla="*/ 1296 w 1296"/>
                <a:gd name="T1" fmla="*/ 180 h 224"/>
                <a:gd name="T2" fmla="*/ 551 w 1296"/>
                <a:gd name="T3" fmla="*/ 7 h 224"/>
                <a:gd name="T4" fmla="*/ 0 w 1296"/>
                <a:gd name="T5" fmla="*/ 224 h 224"/>
                <a:gd name="T6" fmla="*/ 0 60000 65536"/>
                <a:gd name="T7" fmla="*/ 0 60000 65536"/>
                <a:gd name="T8" fmla="*/ 0 60000 65536"/>
                <a:gd name="T9" fmla="*/ 0 w 1296"/>
                <a:gd name="T10" fmla="*/ 0 h 224"/>
                <a:gd name="T11" fmla="*/ 1296 w 1296"/>
                <a:gd name="T12" fmla="*/ 224 h 22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96" h="224">
                  <a:moveTo>
                    <a:pt x="1296" y="180"/>
                  </a:moveTo>
                  <a:cubicBezTo>
                    <a:pt x="1172" y="153"/>
                    <a:pt x="767" y="0"/>
                    <a:pt x="551" y="7"/>
                  </a:cubicBezTo>
                  <a:cubicBezTo>
                    <a:pt x="335" y="14"/>
                    <a:pt x="115" y="179"/>
                    <a:pt x="0" y="224"/>
                  </a:cubicBezTo>
                </a:path>
              </a:pathLst>
            </a:custGeom>
            <a:noFill/>
            <a:ln w="9525">
              <a:solidFill>
                <a:schemeClr val="hlink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1031"/>
          <p:cNvGrpSpPr>
            <a:grpSpLocks/>
          </p:cNvGrpSpPr>
          <p:nvPr/>
        </p:nvGrpSpPr>
        <p:grpSpPr bwMode="auto">
          <a:xfrm>
            <a:off x="3813723" y="3540728"/>
            <a:ext cx="1201737" cy="595312"/>
            <a:chOff x="2459" y="2457"/>
            <a:chExt cx="757" cy="375"/>
          </a:xfrm>
        </p:grpSpPr>
        <p:sp>
          <p:nvSpPr>
            <p:cNvPr id="23562" name="Oval 1032"/>
            <p:cNvSpPr>
              <a:spLocks noChangeArrowheads="1"/>
            </p:cNvSpPr>
            <p:nvPr/>
          </p:nvSpPr>
          <p:spPr bwMode="auto">
            <a:xfrm>
              <a:off x="3024" y="2541"/>
              <a:ext cx="192" cy="291"/>
            </a:xfrm>
            <a:prstGeom prst="ellips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charset="2"/>
                <a:buChar char="l"/>
                <a:defRPr kumimoji="1" sz="28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Font typeface="Wingdings" charset="2"/>
                <a:buChar char="§"/>
                <a:defRPr kumimoji="1"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0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2"/>
                </a:buClr>
                <a:buChar char="•"/>
                <a:defRPr kumimoji="1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buSzTx/>
                <a:buFontTx/>
                <a:buChar char="•"/>
              </a:pPr>
              <a:endParaRPr kumimoji="0" lang="en-US" altLang="en-US" sz="2400" b="0">
                <a:solidFill>
                  <a:schemeClr val="bg2"/>
                </a:solidFill>
                <a:latin typeface="Tahoma" charset="0"/>
              </a:endParaRPr>
            </a:p>
          </p:txBody>
        </p:sp>
        <p:sp>
          <p:nvSpPr>
            <p:cNvPr id="23563" name="Freeform 1033"/>
            <p:cNvSpPr>
              <a:spLocks/>
            </p:cNvSpPr>
            <p:nvPr/>
          </p:nvSpPr>
          <p:spPr bwMode="auto">
            <a:xfrm>
              <a:off x="2459" y="2457"/>
              <a:ext cx="609" cy="158"/>
            </a:xfrm>
            <a:custGeom>
              <a:avLst/>
              <a:gdLst>
                <a:gd name="T0" fmla="*/ 609 w 609"/>
                <a:gd name="T1" fmla="*/ 99 h 158"/>
                <a:gd name="T2" fmla="*/ 274 w 609"/>
                <a:gd name="T3" fmla="*/ 10 h 158"/>
                <a:gd name="T4" fmla="*/ 0 w 609"/>
                <a:gd name="T5" fmla="*/ 158 h 158"/>
                <a:gd name="T6" fmla="*/ 0 60000 65536"/>
                <a:gd name="T7" fmla="*/ 0 60000 65536"/>
                <a:gd name="T8" fmla="*/ 0 60000 65536"/>
                <a:gd name="T9" fmla="*/ 0 w 609"/>
                <a:gd name="T10" fmla="*/ 0 h 158"/>
                <a:gd name="T11" fmla="*/ 609 w 609"/>
                <a:gd name="T12" fmla="*/ 158 h 15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09" h="158">
                  <a:moveTo>
                    <a:pt x="609" y="99"/>
                  </a:moveTo>
                  <a:cubicBezTo>
                    <a:pt x="553" y="84"/>
                    <a:pt x="375" y="0"/>
                    <a:pt x="274" y="10"/>
                  </a:cubicBezTo>
                  <a:cubicBezTo>
                    <a:pt x="173" y="20"/>
                    <a:pt x="57" y="127"/>
                    <a:pt x="0" y="158"/>
                  </a:cubicBezTo>
                </a:path>
              </a:pathLst>
            </a:custGeom>
            <a:noFill/>
            <a:ln w="9525">
              <a:solidFill>
                <a:schemeClr val="hlink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" name="Group 1034"/>
          <p:cNvGrpSpPr>
            <a:grpSpLocks/>
          </p:cNvGrpSpPr>
          <p:nvPr/>
        </p:nvGrpSpPr>
        <p:grpSpPr bwMode="auto">
          <a:xfrm>
            <a:off x="2409825" y="4283495"/>
            <a:ext cx="1704975" cy="644525"/>
            <a:chOff x="1518" y="2906"/>
            <a:chExt cx="1074" cy="406"/>
          </a:xfrm>
        </p:grpSpPr>
        <p:sp>
          <p:nvSpPr>
            <p:cNvPr id="23560" name="Oval 1035"/>
            <p:cNvSpPr>
              <a:spLocks noChangeArrowheads="1"/>
            </p:cNvSpPr>
            <p:nvPr/>
          </p:nvSpPr>
          <p:spPr bwMode="auto">
            <a:xfrm>
              <a:off x="2064" y="2976"/>
              <a:ext cx="528" cy="336"/>
            </a:xfrm>
            <a:prstGeom prst="ellips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charset="2"/>
                <a:buChar char="l"/>
                <a:defRPr kumimoji="1" sz="28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Font typeface="Wingdings" charset="2"/>
                <a:buChar char="§"/>
                <a:defRPr kumimoji="1"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0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2"/>
                </a:buClr>
                <a:buChar char="•"/>
                <a:defRPr kumimoji="1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buSzTx/>
                <a:buFontTx/>
                <a:buChar char="•"/>
              </a:pPr>
              <a:endParaRPr kumimoji="0" lang="en-US" altLang="en-US" sz="2400" b="0">
                <a:solidFill>
                  <a:schemeClr val="bg2"/>
                </a:solidFill>
                <a:latin typeface="Tahoma" charset="0"/>
              </a:endParaRPr>
            </a:p>
          </p:txBody>
        </p:sp>
        <p:sp>
          <p:nvSpPr>
            <p:cNvPr id="23561" name="Freeform 1036"/>
            <p:cNvSpPr>
              <a:spLocks/>
            </p:cNvSpPr>
            <p:nvPr/>
          </p:nvSpPr>
          <p:spPr bwMode="auto">
            <a:xfrm>
              <a:off x="1518" y="2906"/>
              <a:ext cx="623" cy="153"/>
            </a:xfrm>
            <a:custGeom>
              <a:avLst/>
              <a:gdLst>
                <a:gd name="T0" fmla="*/ 623 w 623"/>
                <a:gd name="T1" fmla="*/ 124 h 153"/>
                <a:gd name="T2" fmla="*/ 267 w 623"/>
                <a:gd name="T3" fmla="*/ 5 h 153"/>
                <a:gd name="T4" fmla="*/ 0 w 623"/>
                <a:gd name="T5" fmla="*/ 153 h 153"/>
                <a:gd name="T6" fmla="*/ 0 60000 65536"/>
                <a:gd name="T7" fmla="*/ 0 60000 65536"/>
                <a:gd name="T8" fmla="*/ 0 60000 65536"/>
                <a:gd name="T9" fmla="*/ 0 w 623"/>
                <a:gd name="T10" fmla="*/ 0 h 153"/>
                <a:gd name="T11" fmla="*/ 623 w 623"/>
                <a:gd name="T12" fmla="*/ 153 h 15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23" h="153">
                  <a:moveTo>
                    <a:pt x="623" y="124"/>
                  </a:moveTo>
                  <a:cubicBezTo>
                    <a:pt x="564" y="104"/>
                    <a:pt x="371" y="0"/>
                    <a:pt x="267" y="5"/>
                  </a:cubicBezTo>
                  <a:cubicBezTo>
                    <a:pt x="163" y="10"/>
                    <a:pt x="56" y="122"/>
                    <a:pt x="0" y="153"/>
                  </a:cubicBezTo>
                </a:path>
              </a:pathLst>
            </a:custGeom>
            <a:noFill/>
            <a:ln w="9525">
              <a:solidFill>
                <a:schemeClr val="hlink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48877" name="Text Box 1037"/>
          <p:cNvSpPr txBox="1">
            <a:spLocks noChangeArrowheads="1"/>
          </p:cNvSpPr>
          <p:nvPr/>
        </p:nvSpPr>
        <p:spPr bwMode="auto">
          <a:xfrm>
            <a:off x="762000" y="6113463"/>
            <a:ext cx="79248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charset="2"/>
              <a:buChar char="l"/>
              <a:defRPr kumimoji="1"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Font typeface="Wingdings" charset="2"/>
              <a:buChar char="§"/>
              <a:defRPr kumimoji="1"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kumimoji="1" sz="20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•"/>
              <a:defRPr kumimoji="1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en-US" sz="2400" b="0">
                <a:solidFill>
                  <a:schemeClr val="accent2"/>
                </a:solidFill>
                <a:latin typeface="Tahoma" charset="0"/>
              </a:rPr>
              <a:t>In pure lambda calculus, same result if step 2 is altered.</a:t>
            </a:r>
            <a:endParaRPr kumimoji="0" lang="en-US" altLang="en-US" sz="2400" b="0">
              <a:solidFill>
                <a:schemeClr val="accent1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6962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488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488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8877" grpId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Full Lexical Closures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04342"/>
            <a:ext cx="7772400" cy="5529812"/>
          </a:xfrm>
        </p:spPr>
        <p:txBody>
          <a:bodyPr/>
          <a:lstStyle/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sz="2800" b="1" dirty="0" smtClean="0"/>
              <a:t>Lambda calculus Y </a:t>
            </a:r>
            <a:r>
              <a:rPr lang="en-US" sz="2800" b="1" dirty="0" err="1" smtClean="0"/>
              <a:t>combinator</a:t>
            </a:r>
            <a:endParaRPr lang="en-US" sz="1800" b="1" dirty="0" smtClean="0"/>
          </a:p>
          <a:p>
            <a:pPr lvl="1">
              <a:lnSpc>
                <a:spcPct val="100000"/>
              </a:lnSpc>
              <a:buFont typeface="Times" charset="0"/>
              <a:buNone/>
            </a:pPr>
            <a:endParaRPr lang="en-US" dirty="0">
              <a:latin typeface="Lucida Console" charset="0"/>
            </a:endParaRPr>
          </a:p>
          <a:p>
            <a:pPr lvl="1">
              <a:lnSpc>
                <a:spcPct val="100000"/>
              </a:lnSpc>
              <a:buFont typeface="Times" charset="0"/>
              <a:buNone/>
            </a:pPr>
            <a:endParaRPr lang="en-US" sz="1800" dirty="0" smtClean="0">
              <a:latin typeface="Lucida Console" charset="0"/>
            </a:endParaRP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sz="1800" dirty="0" smtClean="0">
                <a:latin typeface="Lucida Console" charset="0"/>
              </a:rPr>
              <a:t>function </a:t>
            </a:r>
            <a:r>
              <a:rPr lang="en-US" sz="1800" dirty="0">
                <a:latin typeface="Lucida Console" charset="0"/>
              </a:rPr>
              <a:t>Y</a:t>
            </a:r>
            <a:r>
              <a:rPr lang="en-US" sz="1800" dirty="0" smtClean="0">
                <a:latin typeface="Lucida Console" charset="0"/>
              </a:rPr>
              <a:t>(f) </a:t>
            </a:r>
            <a:r>
              <a:rPr lang="en-US" sz="1800" dirty="0">
                <a:latin typeface="Lucida Console" charset="0"/>
              </a:rPr>
              <a:t>{</a:t>
            </a: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sz="1800" dirty="0">
                <a:latin typeface="Lucida Console" charset="0"/>
              </a:rPr>
              <a:t>  return </a:t>
            </a:r>
            <a:r>
              <a:rPr lang="en-US" sz="1800" dirty="0" smtClean="0">
                <a:latin typeface="Lucida Console" charset="0"/>
              </a:rPr>
              <a:t>function(x) { return x(x); }</a:t>
            </a:r>
            <a:r>
              <a:rPr lang="en-US" sz="1800" dirty="0">
                <a:latin typeface="Lucida Console" charset="0"/>
              </a:rPr>
              <a:t>(</a:t>
            </a: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sz="1800" dirty="0">
                <a:latin typeface="Lucida Console" charset="0"/>
              </a:rPr>
              <a:t>    </a:t>
            </a:r>
            <a:r>
              <a:rPr lang="en-US" sz="1800" dirty="0" smtClean="0">
                <a:latin typeface="Lucida Console" charset="0"/>
              </a:rPr>
              <a:t>function(x) </a:t>
            </a:r>
            <a:r>
              <a:rPr lang="en-US" sz="1800" dirty="0">
                <a:latin typeface="Lucida Console" charset="0"/>
              </a:rPr>
              <a:t>{return </a:t>
            </a:r>
            <a:r>
              <a:rPr lang="en-US" sz="1800" dirty="0" smtClean="0">
                <a:latin typeface="Lucida Console" charset="0"/>
              </a:rPr>
              <a:t>f(function(v) </a:t>
            </a:r>
            <a:r>
              <a:rPr lang="en-US" sz="1800" dirty="0">
                <a:latin typeface="Lucida Console" charset="0"/>
              </a:rPr>
              <a:t>{</a:t>
            </a: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sz="1800" dirty="0">
                <a:latin typeface="Lucida Console" charset="0"/>
              </a:rPr>
              <a:t>      return </a:t>
            </a:r>
            <a:r>
              <a:rPr lang="en-US" sz="1800" dirty="0" smtClean="0">
                <a:latin typeface="Lucida Console" charset="0"/>
              </a:rPr>
              <a:t>x(x)(v)</a:t>
            </a:r>
            <a:r>
              <a:rPr lang="en-US" sz="1800" dirty="0">
                <a:latin typeface="Lucida Console" charset="0"/>
              </a:rPr>
              <a:t>;</a:t>
            </a: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sz="1800" dirty="0">
                <a:latin typeface="Lucida Console" charset="0"/>
              </a:rPr>
              <a:t>    });</a:t>
            </a: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sz="1800" dirty="0">
                <a:latin typeface="Lucida Console" charset="0"/>
              </a:rPr>
              <a:t>  });</a:t>
            </a: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sz="1800" dirty="0">
                <a:latin typeface="Lucida Console" charset="0"/>
              </a:rPr>
              <a:t>}</a:t>
            </a: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sz="1800" dirty="0" smtClean="0">
                <a:latin typeface="Lucida Console" charset="0"/>
              </a:rPr>
              <a:t>fact </a:t>
            </a:r>
            <a:r>
              <a:rPr lang="en-US" sz="1800" dirty="0">
                <a:latin typeface="Lucida Console" charset="0"/>
              </a:rPr>
              <a:t>= </a:t>
            </a:r>
            <a:r>
              <a:rPr lang="en-US" sz="1800" dirty="0" smtClean="0">
                <a:latin typeface="Lucida Console" charset="0"/>
              </a:rPr>
              <a:t>Y(function(f) </a:t>
            </a:r>
            <a:r>
              <a:rPr lang="en-US" sz="1800" dirty="0">
                <a:latin typeface="Lucida Console" charset="0"/>
              </a:rPr>
              <a:t>{</a:t>
            </a: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sz="1800" dirty="0">
                <a:latin typeface="Lucida Console" charset="0"/>
              </a:rPr>
              <a:t>  return </a:t>
            </a:r>
            <a:r>
              <a:rPr lang="en-US" sz="1800" dirty="0" smtClean="0">
                <a:latin typeface="Lucida Console" charset="0"/>
              </a:rPr>
              <a:t>function(n</a:t>
            </a:r>
            <a:r>
              <a:rPr lang="en-US" sz="1800" dirty="0">
                <a:latin typeface="Lucida Console" charset="0"/>
              </a:rPr>
              <a:t>) {</a:t>
            </a: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sz="1800" dirty="0">
                <a:latin typeface="Lucida Console" charset="0"/>
              </a:rPr>
              <a:t>    return (n </a:t>
            </a:r>
            <a:r>
              <a:rPr lang="en-US" sz="1800" dirty="0" smtClean="0">
                <a:latin typeface="Lucida Console" charset="0"/>
              </a:rPr>
              <a:t>== 0) </a:t>
            </a:r>
            <a:r>
              <a:rPr lang="en-US" sz="1800" dirty="0">
                <a:latin typeface="Lucida Console" charset="0"/>
              </a:rPr>
              <a:t>? </a:t>
            </a:r>
            <a:r>
              <a:rPr lang="en-US" sz="1800" dirty="0" smtClean="0">
                <a:latin typeface="Lucida Console" charset="0"/>
              </a:rPr>
              <a:t>1 </a:t>
            </a:r>
            <a:r>
              <a:rPr lang="en-US" sz="1800" dirty="0">
                <a:latin typeface="Lucida Console" charset="0"/>
              </a:rPr>
              <a:t>: n * </a:t>
            </a:r>
            <a:r>
              <a:rPr lang="en-US" sz="1800" dirty="0" smtClean="0">
                <a:latin typeface="Lucida Console" charset="0"/>
              </a:rPr>
              <a:t>f(n-1</a:t>
            </a:r>
            <a:r>
              <a:rPr lang="en-US" sz="1800" dirty="0">
                <a:latin typeface="Lucida Console" charset="0"/>
              </a:rPr>
              <a:t>);</a:t>
            </a: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sz="1800" dirty="0">
                <a:latin typeface="Lucida Console" charset="0"/>
              </a:rPr>
              <a:t>  }</a:t>
            </a: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sz="1800" dirty="0">
                <a:latin typeface="Lucida Console" charset="0"/>
              </a:rPr>
              <a:t>});</a:t>
            </a: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sz="1800" dirty="0" smtClean="0">
                <a:latin typeface="Lucida Console" charset="0"/>
              </a:rPr>
              <a:t>fact</a:t>
            </a:r>
            <a:r>
              <a:rPr lang="en-US" sz="1800" dirty="0">
                <a:latin typeface="Lucida Console" charset="0"/>
              </a:rPr>
              <a:t>(5</a:t>
            </a:r>
            <a:r>
              <a:rPr lang="en-US" sz="1800" dirty="0" smtClean="0">
                <a:latin typeface="Lucida Console" charset="0"/>
              </a:rPr>
              <a:t>);</a:t>
            </a:r>
            <a:r>
              <a:rPr lang="en-US" sz="1800" dirty="0">
                <a:latin typeface="Lucida Console" charset="0"/>
              </a:rPr>
              <a:t>	</a:t>
            </a:r>
            <a:r>
              <a:rPr lang="en-US" sz="1800" i="1" dirty="0">
                <a:latin typeface="Lucida Console" charset="0"/>
              </a:rPr>
              <a:t>=&gt;</a:t>
            </a:r>
            <a:r>
              <a:rPr lang="en-US" sz="1800" dirty="0">
                <a:latin typeface="Lucida Console" charset="0"/>
              </a:rPr>
              <a:t> 120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ounded Rectangle 3"/>
          <p:cNvSpPr/>
          <p:nvPr/>
        </p:nvSpPr>
        <p:spPr bwMode="auto">
          <a:xfrm>
            <a:off x="4102490" y="1467719"/>
            <a:ext cx="4705684" cy="1069474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45720" rIns="0" bIns="45720" numCol="1" rtlCol="0" anchor="t" anchorCtr="0" compatLnSpc="1">
            <a:prstTxWarp prst="textNoShape">
              <a:avLst/>
            </a:prstTxWarp>
          </a:bodyPr>
          <a:lstStyle/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sz="2400" i="1" dirty="0">
                <a:latin typeface="+mj-lt"/>
              </a:rPr>
              <a:t>Y</a:t>
            </a:r>
            <a:r>
              <a:rPr lang="en-US" sz="2400" dirty="0">
                <a:latin typeface="+mj-lt"/>
              </a:rPr>
              <a:t> = </a:t>
            </a:r>
            <a:r>
              <a:rPr lang="en-US" sz="2400" dirty="0">
                <a:latin typeface="Symbol" charset="2"/>
                <a:cs typeface="Symbol" charset="2"/>
              </a:rPr>
              <a:t>l</a:t>
            </a:r>
            <a:r>
              <a:rPr lang="en-US" sz="2400" i="1" dirty="0">
                <a:latin typeface="+mj-lt"/>
              </a:rPr>
              <a:t>f</a:t>
            </a:r>
            <a:r>
              <a:rPr lang="en-US" sz="2400" dirty="0">
                <a:latin typeface="+mj-lt"/>
              </a:rPr>
              <a:t>. (</a:t>
            </a:r>
            <a:r>
              <a:rPr lang="en-US" sz="2400" dirty="0">
                <a:latin typeface="Symbol" charset="2"/>
                <a:cs typeface="Symbol" charset="2"/>
              </a:rPr>
              <a:t>l</a:t>
            </a:r>
            <a:r>
              <a:rPr lang="en-US" sz="2400" i="1" dirty="0">
                <a:latin typeface="+mj-lt"/>
              </a:rPr>
              <a:t>x</a:t>
            </a:r>
            <a:r>
              <a:rPr lang="en-US" sz="2400" dirty="0">
                <a:latin typeface="+mj-lt"/>
              </a:rPr>
              <a:t>. </a:t>
            </a:r>
            <a:r>
              <a:rPr lang="en-US" sz="2400" i="1" dirty="0">
                <a:latin typeface="+mj-lt"/>
              </a:rPr>
              <a:t>x</a:t>
            </a:r>
            <a:r>
              <a:rPr lang="en-US" sz="2400" dirty="0">
                <a:latin typeface="+mj-lt"/>
              </a:rPr>
              <a:t> </a:t>
            </a:r>
            <a:r>
              <a:rPr lang="en-US" sz="2400" i="1" dirty="0">
                <a:latin typeface="+mj-lt"/>
              </a:rPr>
              <a:t>x</a:t>
            </a:r>
            <a:r>
              <a:rPr lang="en-US" sz="2400" dirty="0">
                <a:latin typeface="+mj-lt"/>
              </a:rPr>
              <a:t>) (</a:t>
            </a:r>
            <a:r>
              <a:rPr lang="en-US" sz="2400" dirty="0">
                <a:latin typeface="Symbol" charset="2"/>
                <a:cs typeface="Symbol" charset="2"/>
              </a:rPr>
              <a:t>l</a:t>
            </a:r>
            <a:r>
              <a:rPr lang="en-US" sz="2400" i="1" dirty="0">
                <a:latin typeface="+mj-lt"/>
              </a:rPr>
              <a:t>x</a:t>
            </a:r>
            <a:r>
              <a:rPr lang="en-US" sz="2400" dirty="0">
                <a:latin typeface="+mj-lt"/>
              </a:rPr>
              <a:t>. </a:t>
            </a:r>
            <a:r>
              <a:rPr lang="en-US" sz="2400" i="1" dirty="0">
                <a:latin typeface="+mj-lt"/>
              </a:rPr>
              <a:t>f</a:t>
            </a:r>
            <a:r>
              <a:rPr lang="en-US" sz="2400" dirty="0">
                <a:latin typeface="+mj-lt"/>
              </a:rPr>
              <a:t>(</a:t>
            </a:r>
            <a:r>
              <a:rPr lang="en-US" sz="2400" dirty="0">
                <a:latin typeface="Symbol" charset="2"/>
                <a:cs typeface="Symbol" charset="2"/>
              </a:rPr>
              <a:t>l</a:t>
            </a:r>
            <a:r>
              <a:rPr lang="en-US" sz="2400" i="1" dirty="0">
                <a:latin typeface="+mj-lt"/>
              </a:rPr>
              <a:t>v</a:t>
            </a:r>
            <a:r>
              <a:rPr lang="en-US" sz="2400" dirty="0">
                <a:latin typeface="+mj-lt"/>
              </a:rPr>
              <a:t>. (</a:t>
            </a:r>
            <a:r>
              <a:rPr lang="en-US" sz="2400" i="1" dirty="0">
                <a:latin typeface="+mj-lt"/>
              </a:rPr>
              <a:t>x</a:t>
            </a:r>
            <a:r>
              <a:rPr lang="en-US" sz="2400" dirty="0">
                <a:latin typeface="+mj-lt"/>
              </a:rPr>
              <a:t> </a:t>
            </a:r>
            <a:r>
              <a:rPr lang="en-US" sz="2400" i="1" dirty="0">
                <a:latin typeface="+mj-lt"/>
              </a:rPr>
              <a:t>x</a:t>
            </a:r>
            <a:r>
              <a:rPr lang="en-US" sz="2400" dirty="0">
                <a:latin typeface="+mj-lt"/>
              </a:rPr>
              <a:t>) </a:t>
            </a:r>
            <a:r>
              <a:rPr lang="en-US" sz="2400" i="1" dirty="0">
                <a:latin typeface="+mj-lt"/>
              </a:rPr>
              <a:t>v</a:t>
            </a:r>
            <a:r>
              <a:rPr lang="en-US" sz="2400" dirty="0">
                <a:latin typeface="+mj-lt"/>
              </a:rPr>
              <a:t>)</a:t>
            </a: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sz="2400" i="1" dirty="0">
                <a:latin typeface="+mj-lt"/>
              </a:rPr>
              <a:t>Y</a:t>
            </a:r>
            <a:r>
              <a:rPr lang="en-US" sz="2400" dirty="0">
                <a:latin typeface="+mj-lt"/>
              </a:rPr>
              <a:t> </a:t>
            </a:r>
            <a:r>
              <a:rPr lang="en-US" sz="2400" i="1" dirty="0">
                <a:latin typeface="+mj-lt"/>
              </a:rPr>
              <a:t>f</a:t>
            </a:r>
            <a:r>
              <a:rPr lang="en-US" sz="2400" dirty="0">
                <a:latin typeface="+mj-lt"/>
              </a:rPr>
              <a:t> </a:t>
            </a:r>
            <a:r>
              <a:rPr lang="en-US" sz="2400" i="1" dirty="0">
                <a:latin typeface="+mj-lt"/>
              </a:rPr>
              <a:t>v</a:t>
            </a:r>
            <a:r>
              <a:rPr lang="en-US" sz="2400" dirty="0">
                <a:latin typeface="+mj-lt"/>
              </a:rPr>
              <a:t> = </a:t>
            </a:r>
            <a:r>
              <a:rPr lang="en-US" sz="2400" i="1" dirty="0">
                <a:latin typeface="+mj-lt"/>
              </a:rPr>
              <a:t>f</a:t>
            </a:r>
            <a:r>
              <a:rPr lang="en-US" sz="2400" dirty="0">
                <a:latin typeface="+mj-lt"/>
              </a:rPr>
              <a:t>(</a:t>
            </a:r>
            <a:r>
              <a:rPr lang="en-US" sz="2400" i="1" dirty="0">
                <a:latin typeface="+mj-lt"/>
              </a:rPr>
              <a:t>Y</a:t>
            </a:r>
            <a:r>
              <a:rPr lang="en-US" sz="2400" dirty="0">
                <a:latin typeface="+mj-lt"/>
              </a:rPr>
              <a:t> </a:t>
            </a:r>
            <a:r>
              <a:rPr lang="en-US" sz="2400" i="1" dirty="0">
                <a:latin typeface="+mj-lt"/>
              </a:rPr>
              <a:t>f</a:t>
            </a:r>
            <a:r>
              <a:rPr lang="en-US" sz="2400" dirty="0">
                <a:latin typeface="+mj-lt"/>
              </a:rPr>
              <a:t>) </a:t>
            </a:r>
            <a:r>
              <a:rPr lang="en-US" sz="2400" i="1" dirty="0">
                <a:latin typeface="+mj-lt"/>
              </a:rPr>
              <a:t>v</a:t>
            </a:r>
          </a:p>
        </p:txBody>
      </p:sp>
    </p:spTree>
    <p:extLst>
      <p:ext uri="{BB962C8B-B14F-4D97-AF65-F5344CB8AC3E}">
        <p14:creationId xmlns:p14="http://schemas.microsoft.com/office/powerpoint/2010/main" val="4127216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Proof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1268761"/>
            <a:ext cx="8563132" cy="5265392"/>
          </a:xfrm>
        </p:spPr>
        <p:txBody>
          <a:bodyPr/>
          <a:lstStyle/>
          <a:p>
            <a:pPr>
              <a:buFont typeface="Times" charset="0"/>
              <a:buNone/>
            </a:pPr>
            <a:r>
              <a:rPr lang="en-US" dirty="0" smtClean="0"/>
              <a:t>f = </a:t>
            </a:r>
            <a:r>
              <a:rPr lang="en-US" sz="2200" dirty="0" smtClean="0">
                <a:latin typeface="Lucida Console" charset="0"/>
              </a:rPr>
              <a:t>function(y) </a:t>
            </a:r>
            <a:r>
              <a:rPr lang="en-US" sz="2200" dirty="0">
                <a:latin typeface="Lucida Console" charset="0"/>
              </a:rPr>
              <a:t>{</a:t>
            </a: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Lucida Console" charset="0"/>
                <a:ea typeface="+mn-ea"/>
                <a:cs typeface="+mn-cs"/>
              </a:rPr>
              <a:t>  return function(n) {</a:t>
            </a: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Lucida Console" charset="0"/>
                <a:ea typeface="+mn-ea"/>
                <a:cs typeface="+mn-cs"/>
              </a:rPr>
              <a:t>    return (n == 0) ? 1 : n * y(n-1</a:t>
            </a:r>
            <a:r>
              <a:rPr lang="en-US" sz="2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Lucida Console" charset="0"/>
                <a:ea typeface="+mn-ea"/>
                <a:cs typeface="+mn-cs"/>
              </a:rPr>
              <a:t>); }</a:t>
            </a:r>
          </a:p>
          <a:p>
            <a:pPr>
              <a:buFont typeface="Times" charset="0"/>
              <a:buNone/>
            </a:pPr>
            <a:endParaRPr lang="en-US" sz="2600" dirty="0">
              <a:effectLst>
                <a:outerShdw blurRad="38100" dist="38100" dir="2700000" algn="tl">
                  <a:srgbClr val="C0C0C0"/>
                </a:outerShdw>
              </a:effectLst>
              <a:latin typeface="Lucida Console" charset="0"/>
              <a:ea typeface="+mn-ea"/>
              <a:cs typeface="+mn-cs"/>
            </a:endParaRPr>
          </a:p>
          <a:p>
            <a:pPr marL="0" indent="0">
              <a:buNone/>
            </a:pPr>
            <a:r>
              <a:rPr lang="en-US" dirty="0" smtClean="0"/>
              <a:t>Y(f(x))(2) = f(Y(f(x))(2) =</a:t>
            </a:r>
          </a:p>
          <a:p>
            <a:pPr marL="0" indent="0">
              <a:buNone/>
            </a:pPr>
            <a:r>
              <a:rPr lang="en-US" dirty="0" smtClean="0">
                <a:latin typeface="Lucida Console" charset="0"/>
              </a:rPr>
              <a:t>(2 </a:t>
            </a:r>
            <a:r>
              <a:rPr lang="en-US" dirty="0">
                <a:latin typeface="Lucida Console" charset="0"/>
              </a:rPr>
              <a:t>== 0) ? 1 : </a:t>
            </a:r>
            <a:r>
              <a:rPr lang="en-US" dirty="0" smtClean="0">
                <a:latin typeface="Lucida Console" charset="0"/>
              </a:rPr>
              <a:t>2 </a:t>
            </a:r>
            <a:r>
              <a:rPr lang="en-US" dirty="0">
                <a:latin typeface="Lucida Console" charset="0"/>
              </a:rPr>
              <a:t>* </a:t>
            </a:r>
            <a:r>
              <a:rPr lang="en-US" dirty="0" smtClean="0">
                <a:latin typeface="Lucida Console" charset="0"/>
              </a:rPr>
              <a:t>Y(f(x))(2-1) =</a:t>
            </a:r>
          </a:p>
          <a:p>
            <a:pPr marL="0" indent="0">
              <a:buNone/>
            </a:pPr>
            <a:r>
              <a:rPr lang="en-US" dirty="0" smtClean="0">
                <a:latin typeface="Lucida Console" charset="0"/>
              </a:rPr>
              <a:t>2 * (1 </a:t>
            </a:r>
            <a:r>
              <a:rPr lang="en-US" dirty="0">
                <a:latin typeface="Lucida Console" charset="0"/>
              </a:rPr>
              <a:t>== 0) ? 1 : </a:t>
            </a:r>
            <a:r>
              <a:rPr lang="en-US" dirty="0" smtClean="0">
                <a:latin typeface="Lucida Console" charset="0"/>
              </a:rPr>
              <a:t>1 </a:t>
            </a:r>
            <a:r>
              <a:rPr lang="en-US" dirty="0">
                <a:latin typeface="Lucida Console" charset="0"/>
              </a:rPr>
              <a:t>* Y(f(x</a:t>
            </a:r>
            <a:r>
              <a:rPr lang="en-US" dirty="0" smtClean="0">
                <a:latin typeface="Lucida Console" charset="0"/>
              </a:rPr>
              <a:t>))(1-1) =</a:t>
            </a:r>
          </a:p>
          <a:p>
            <a:pPr marL="0" indent="0">
              <a:buNone/>
            </a:pPr>
            <a:r>
              <a:rPr lang="en-US" dirty="0" smtClean="0">
                <a:latin typeface="Lucida Console" charset="0"/>
              </a:rPr>
              <a:t>2 * 1 * (0 </a:t>
            </a:r>
            <a:r>
              <a:rPr lang="en-US" dirty="0">
                <a:latin typeface="Lucida Console" charset="0"/>
              </a:rPr>
              <a:t>== 0) ? 1 : </a:t>
            </a:r>
            <a:r>
              <a:rPr lang="en-US" dirty="0" smtClean="0">
                <a:latin typeface="Lucida Console" charset="0"/>
              </a:rPr>
              <a:t>0 </a:t>
            </a:r>
            <a:r>
              <a:rPr lang="en-US" dirty="0">
                <a:latin typeface="Lucida Console" charset="0"/>
              </a:rPr>
              <a:t>* Y(f(x</a:t>
            </a:r>
            <a:r>
              <a:rPr lang="en-US" dirty="0" smtClean="0">
                <a:latin typeface="Lucida Console" charset="0"/>
              </a:rPr>
              <a:t>))(0-1)</a:t>
            </a:r>
          </a:p>
          <a:p>
            <a:pPr marL="0" indent="0">
              <a:buNone/>
            </a:pPr>
            <a:r>
              <a:rPr lang="en-US" dirty="0" smtClean="0">
                <a:latin typeface="Lucida Console" charset="0"/>
              </a:rPr>
              <a:t>2 * 1 * 1 =</a:t>
            </a:r>
          </a:p>
          <a:p>
            <a:pPr marL="0" indent="0">
              <a:buNone/>
            </a:pPr>
            <a:r>
              <a:rPr lang="en-US" dirty="0">
                <a:latin typeface="Lucida Console" charset="0"/>
              </a:rPr>
              <a:t>2</a:t>
            </a:r>
            <a:r>
              <a:rPr lang="en-US" dirty="0" smtClean="0">
                <a:latin typeface="Lucida Console" charset="0"/>
              </a:rPr>
              <a:t>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533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74688" y="-27384"/>
            <a:ext cx="8001768" cy="792088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Same procedure, Lisp syntax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674688" y="1244184"/>
            <a:ext cx="8088312" cy="5385216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l"/>
              <a:defRPr/>
            </a:pPr>
            <a:r>
              <a:rPr lang="en-US" smtClean="0">
                <a:sym typeface="Symbol" panose="05050102010706020507" pitchFamily="18" charset="2"/>
              </a:rPr>
              <a:t>Given function f, return function f </a:t>
            </a:r>
            <a:r>
              <a:rPr lang="en-US" sz="2400" smtClean="0">
                <a:sym typeface="Symbol" panose="05050102010706020507" pitchFamily="18" charset="2"/>
              </a:rPr>
              <a:t></a:t>
            </a:r>
            <a:r>
              <a:rPr lang="en-US" smtClean="0">
                <a:sym typeface="Symbol" panose="05050102010706020507" pitchFamily="18" charset="2"/>
              </a:rPr>
              <a:t> f</a:t>
            </a:r>
          </a:p>
          <a:p>
            <a:pPr lvl="1" eaLnBrk="1" hangingPunct="1">
              <a:buFontTx/>
              <a:buNone/>
              <a:defRPr/>
            </a:pPr>
            <a:r>
              <a:rPr lang="en-US" dirty="0" smtClean="0">
                <a:sym typeface="Symbol" panose="05050102010706020507" pitchFamily="18" charset="2"/>
              </a:rPr>
              <a:t>(lambda (f) (lambda (x) (f (f x))))</a:t>
            </a:r>
          </a:p>
          <a:p>
            <a:pPr eaLnBrk="1" hangingPunct="1">
              <a:buFont typeface="Wingdings" panose="05000000000000000000" pitchFamily="2" charset="2"/>
              <a:buChar char="l"/>
              <a:defRPr/>
            </a:pPr>
            <a:r>
              <a:rPr lang="en-US" dirty="0" smtClean="0">
                <a:sym typeface="Symbol" panose="05050102010706020507" pitchFamily="18" charset="2"/>
              </a:rPr>
              <a:t>How does this work?</a:t>
            </a:r>
          </a:p>
          <a:p>
            <a:pPr lvl="1" eaLnBrk="1" hangingPunct="1">
              <a:buFontTx/>
              <a:buNone/>
              <a:defRPr/>
            </a:pPr>
            <a:r>
              <a:rPr lang="en-US" dirty="0" smtClean="0">
                <a:sym typeface="Symbol" panose="05050102010706020507" pitchFamily="18" charset="2"/>
              </a:rPr>
              <a:t>((lambda (f) (lambda (x) (f (f x))))  (lambda (y) (+ y 1))</a:t>
            </a:r>
          </a:p>
          <a:p>
            <a:pPr lvl="1" eaLnBrk="1" hangingPunct="1">
              <a:lnSpc>
                <a:spcPct val="200000"/>
              </a:lnSpc>
              <a:buFontTx/>
              <a:buNone/>
              <a:defRPr/>
            </a:pPr>
            <a:r>
              <a:rPr lang="en-US" dirty="0" smtClean="0">
                <a:sym typeface="Symbol" panose="05050102010706020507" pitchFamily="18" charset="2"/>
              </a:rPr>
              <a:t>= (lambda (x) ((lambda (y) (+ y 1)) </a:t>
            </a:r>
          </a:p>
          <a:p>
            <a:pPr lvl="1" eaLnBrk="1" hangingPunct="1">
              <a:lnSpc>
                <a:spcPct val="80000"/>
              </a:lnSpc>
              <a:buFontTx/>
              <a:buNone/>
              <a:defRPr/>
            </a:pPr>
            <a:r>
              <a:rPr lang="en-US" dirty="0" smtClean="0">
                <a:sym typeface="Symbol" panose="05050102010706020507" pitchFamily="18" charset="2"/>
              </a:rPr>
              <a:t>                     ((lambda (y) (+ y 1)) x)))) </a:t>
            </a:r>
          </a:p>
          <a:p>
            <a:pPr lvl="1" eaLnBrk="1" hangingPunct="1">
              <a:lnSpc>
                <a:spcPct val="210000"/>
              </a:lnSpc>
              <a:buFontTx/>
              <a:buNone/>
              <a:defRPr/>
            </a:pPr>
            <a:r>
              <a:rPr lang="en-US" dirty="0" smtClean="0">
                <a:sym typeface="Symbol" panose="05050102010706020507" pitchFamily="18" charset="2"/>
              </a:rPr>
              <a:t>=  (lambda (x) ((lambda (y) (+ y 1)) (+ x 1)))) </a:t>
            </a:r>
          </a:p>
          <a:p>
            <a:pPr lvl="1" eaLnBrk="1" hangingPunct="1">
              <a:lnSpc>
                <a:spcPct val="180000"/>
              </a:lnSpc>
              <a:buFontTx/>
              <a:buNone/>
              <a:defRPr/>
            </a:pPr>
            <a:r>
              <a:rPr lang="en-US" dirty="0" smtClean="0">
                <a:sym typeface="Symbol" panose="05050102010706020507" pitchFamily="18" charset="2"/>
              </a:rPr>
              <a:t>= (lambda (x) (+ (+ x 1) 1))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90640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sz="4000" smtClean="0"/>
              <a:t>Same procedure, JavaScript syntax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685799" y="1268761"/>
            <a:ext cx="8203367" cy="5265392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l"/>
              <a:defRPr/>
            </a:pPr>
            <a:r>
              <a:rPr lang="en-US" altLang="en-US" dirty="0" smtClean="0">
                <a:sym typeface="Symbol" panose="05050102010706020507" pitchFamily="18" charset="2"/>
              </a:rPr>
              <a:t>Given function f, return function f </a:t>
            </a:r>
            <a:r>
              <a:rPr lang="en-US" altLang="en-US" sz="2400" dirty="0" smtClean="0">
                <a:sym typeface="Symbol" panose="05050102010706020507" pitchFamily="18" charset="2"/>
              </a:rPr>
              <a:t></a:t>
            </a:r>
            <a:r>
              <a:rPr lang="en-US" altLang="en-US" dirty="0" smtClean="0">
                <a:sym typeface="Symbol" panose="05050102010706020507" pitchFamily="18" charset="2"/>
              </a:rPr>
              <a:t> f</a:t>
            </a:r>
          </a:p>
          <a:p>
            <a:pPr lvl="1" eaLnBrk="1" hangingPunct="1">
              <a:buFontTx/>
              <a:buNone/>
              <a:defRPr/>
            </a:pPr>
            <a:r>
              <a:rPr lang="en-US" altLang="en-US" dirty="0" smtClean="0">
                <a:sym typeface="Symbol" panose="05050102010706020507" pitchFamily="18" charset="2"/>
              </a:rPr>
              <a:t>function (f) { return </a:t>
            </a:r>
            <a:r>
              <a:rPr lang="en-US" altLang="en-US" dirty="0" smtClean="0">
                <a:solidFill>
                  <a:schemeClr val="hlink"/>
                </a:solidFill>
                <a:sym typeface="Symbol" panose="05050102010706020507" pitchFamily="18" charset="2"/>
              </a:rPr>
              <a:t>function (x) { return f(f(x)); }</a:t>
            </a:r>
            <a:r>
              <a:rPr lang="en-US" altLang="en-US" dirty="0" smtClean="0">
                <a:sym typeface="Symbol" panose="05050102010706020507" pitchFamily="18" charset="2"/>
              </a:rPr>
              <a:t>; }</a:t>
            </a:r>
            <a:endParaRPr lang="en-US" altLang="en-US" sz="2000" dirty="0" smtClean="0">
              <a:sym typeface="Symbol" panose="05050102010706020507" pitchFamily="18" charset="2"/>
            </a:endParaRPr>
          </a:p>
          <a:p>
            <a:pPr eaLnBrk="1" hangingPunct="1">
              <a:buFont typeface="Wingdings" panose="05000000000000000000" pitchFamily="2" charset="2"/>
              <a:buChar char="l"/>
              <a:defRPr/>
            </a:pPr>
            <a:r>
              <a:rPr lang="en-US" altLang="en-US" dirty="0" smtClean="0">
                <a:sym typeface="Symbol" panose="05050102010706020507" pitchFamily="18" charset="2"/>
              </a:rPr>
              <a:t>How does this work?</a:t>
            </a:r>
          </a:p>
          <a:p>
            <a:pPr lvl="1" eaLnBrk="1" hangingPunct="1">
              <a:buClr>
                <a:srgbClr val="33CCCC"/>
              </a:buClr>
              <a:buFontTx/>
              <a:buNone/>
              <a:defRPr/>
            </a:pPr>
            <a:r>
              <a:rPr lang="en-US" altLang="en-US" dirty="0">
                <a:solidFill>
                  <a:srgbClr val="FF00FF"/>
                </a:solidFill>
                <a:sym typeface="Symbol" panose="05050102010706020507" pitchFamily="18" charset="2"/>
              </a:rPr>
              <a:t>function (x) { return f(f(x)); }</a:t>
            </a:r>
            <a:r>
              <a:rPr lang="en-US" altLang="en-US" dirty="0">
                <a:solidFill>
                  <a:srgbClr val="FFFFFF"/>
                </a:solidFill>
                <a:sym typeface="Symbol" panose="05050102010706020507" pitchFamily="18" charset="2"/>
              </a:rPr>
              <a:t>; )</a:t>
            </a:r>
          </a:p>
          <a:p>
            <a:pPr lvl="1" eaLnBrk="1" hangingPunct="1">
              <a:buClr>
                <a:srgbClr val="33CCCC"/>
              </a:buClr>
              <a:buFontTx/>
              <a:buNone/>
              <a:defRPr/>
            </a:pPr>
            <a:r>
              <a:rPr lang="en-US" altLang="en-US" dirty="0">
                <a:solidFill>
                  <a:srgbClr val="FFFFFF"/>
                </a:solidFill>
                <a:sym typeface="Symbol" panose="05050102010706020507" pitchFamily="18" charset="2"/>
              </a:rPr>
              <a:t>    </a:t>
            </a:r>
            <a:r>
              <a:rPr lang="en-US" altLang="en-US" dirty="0">
                <a:solidFill>
                  <a:srgbClr val="00B050"/>
                </a:solidFill>
                <a:sym typeface="Symbol" panose="05050102010706020507" pitchFamily="18" charset="2"/>
              </a:rPr>
              <a:t>(function (y) { return y </a:t>
            </a:r>
            <a:r>
              <a:rPr lang="en-US" altLang="en-US" dirty="0" smtClean="0">
                <a:solidFill>
                  <a:srgbClr val="00B050"/>
                </a:solidFill>
                <a:sym typeface="Symbol" panose="05050102010706020507" pitchFamily="18" charset="2"/>
              </a:rPr>
              <a:t>+ 1</a:t>
            </a:r>
            <a:r>
              <a:rPr lang="en-US" altLang="en-US" dirty="0">
                <a:solidFill>
                  <a:srgbClr val="00B050"/>
                </a:solidFill>
                <a:sym typeface="Symbol" panose="05050102010706020507" pitchFamily="18" charset="2"/>
              </a:rPr>
              <a:t>; </a:t>
            </a:r>
            <a:r>
              <a:rPr lang="en-US" altLang="en-US" dirty="0" smtClean="0">
                <a:solidFill>
                  <a:srgbClr val="00B050"/>
                </a:solidFill>
                <a:sym typeface="Symbol" panose="05050102010706020507" pitchFamily="18" charset="2"/>
              </a:rPr>
              <a:t>})</a:t>
            </a:r>
          </a:p>
          <a:p>
            <a:pPr lvl="1" eaLnBrk="1" hangingPunct="1">
              <a:buClr>
                <a:srgbClr val="33CCCC"/>
              </a:buClr>
              <a:buFontTx/>
              <a:buNone/>
              <a:defRPr/>
            </a:pPr>
            <a:r>
              <a:rPr lang="en-US" altLang="en-US" dirty="0">
                <a:solidFill>
                  <a:srgbClr val="FF00FF"/>
                </a:solidFill>
                <a:sym typeface="Symbol" panose="05050102010706020507" pitchFamily="18" charset="2"/>
              </a:rPr>
              <a:t>function (x) { return</a:t>
            </a:r>
            <a:r>
              <a:rPr lang="en-US" altLang="en-US" dirty="0">
                <a:solidFill>
                  <a:srgbClr val="FFFFFF"/>
                </a:solidFill>
                <a:sym typeface="Symbol" panose="05050102010706020507" pitchFamily="18" charset="2"/>
              </a:rPr>
              <a:t> </a:t>
            </a:r>
            <a:r>
              <a:rPr lang="en-US" altLang="en-US" dirty="0">
                <a:solidFill>
                  <a:srgbClr val="00B050"/>
                </a:solidFill>
                <a:sym typeface="Symbol" panose="05050102010706020507" pitchFamily="18" charset="2"/>
              </a:rPr>
              <a:t>(function (y) { return y </a:t>
            </a:r>
            <a:r>
              <a:rPr lang="en-US" altLang="en-US" dirty="0" smtClean="0">
                <a:solidFill>
                  <a:srgbClr val="00B050"/>
                </a:solidFill>
                <a:sym typeface="Symbol" panose="05050102010706020507" pitchFamily="18" charset="2"/>
              </a:rPr>
              <a:t>+ 1</a:t>
            </a:r>
            <a:r>
              <a:rPr lang="en-US" altLang="en-US" dirty="0">
                <a:solidFill>
                  <a:srgbClr val="00B050"/>
                </a:solidFill>
                <a:sym typeface="Symbol" panose="05050102010706020507" pitchFamily="18" charset="2"/>
              </a:rPr>
              <a:t>; })</a:t>
            </a:r>
          </a:p>
          <a:p>
            <a:pPr lvl="1" eaLnBrk="1" hangingPunct="1">
              <a:buClr>
                <a:srgbClr val="33CCCC"/>
              </a:buClr>
              <a:buFontTx/>
              <a:buNone/>
              <a:defRPr/>
            </a:pPr>
            <a:r>
              <a:rPr lang="en-US" altLang="en-US" dirty="0">
                <a:solidFill>
                  <a:srgbClr val="33CCCC"/>
                </a:solidFill>
                <a:sym typeface="Symbol" panose="05050102010706020507" pitchFamily="18" charset="2"/>
              </a:rPr>
              <a:t>                                  </a:t>
            </a:r>
            <a:r>
              <a:rPr lang="en-US" altLang="en-US" dirty="0">
                <a:solidFill>
                  <a:srgbClr val="FF00FF"/>
                </a:solidFill>
                <a:sym typeface="Symbol" panose="05050102010706020507" pitchFamily="18" charset="2"/>
              </a:rPr>
              <a:t>(</a:t>
            </a:r>
            <a:r>
              <a:rPr lang="en-US" altLang="en-US" dirty="0">
                <a:solidFill>
                  <a:srgbClr val="0070C0"/>
                </a:solidFill>
                <a:sym typeface="Symbol" panose="05050102010706020507" pitchFamily="18" charset="2"/>
              </a:rPr>
              <a:t>(function (y) { return y + 1; }) </a:t>
            </a:r>
            <a:r>
              <a:rPr lang="en-US" altLang="en-US" dirty="0">
                <a:solidFill>
                  <a:srgbClr val="FF00FF"/>
                </a:solidFill>
                <a:sym typeface="Symbol" panose="05050102010706020507" pitchFamily="18" charset="2"/>
              </a:rPr>
              <a:t>(x)); </a:t>
            </a:r>
            <a:r>
              <a:rPr lang="en-US" altLang="en-US" dirty="0" smtClean="0">
                <a:solidFill>
                  <a:srgbClr val="FF00FF"/>
                </a:solidFill>
                <a:sym typeface="Symbol" panose="05050102010706020507" pitchFamily="18" charset="2"/>
              </a:rPr>
              <a:t>}</a:t>
            </a:r>
          </a:p>
          <a:p>
            <a:pPr lvl="1" eaLnBrk="1" hangingPunct="1">
              <a:buClr>
                <a:srgbClr val="33CCCC"/>
              </a:buClr>
              <a:buFontTx/>
              <a:buNone/>
              <a:defRPr/>
            </a:pPr>
            <a:r>
              <a:rPr lang="en-US" altLang="en-US" dirty="0">
                <a:solidFill>
                  <a:srgbClr val="FF00FF"/>
                </a:solidFill>
                <a:sym typeface="Symbol" panose="05050102010706020507" pitchFamily="18" charset="2"/>
              </a:rPr>
              <a:t>function (x) { return</a:t>
            </a:r>
            <a:r>
              <a:rPr lang="en-US" altLang="en-US" dirty="0">
                <a:solidFill>
                  <a:srgbClr val="FFFFFF"/>
                </a:solidFill>
                <a:sym typeface="Symbol" panose="05050102010706020507" pitchFamily="18" charset="2"/>
              </a:rPr>
              <a:t> </a:t>
            </a:r>
            <a:r>
              <a:rPr lang="en-US" altLang="en-US" dirty="0">
                <a:solidFill>
                  <a:srgbClr val="00B050"/>
                </a:solidFill>
                <a:sym typeface="Symbol" panose="05050102010706020507" pitchFamily="18" charset="2"/>
              </a:rPr>
              <a:t>(function (y) { return y </a:t>
            </a:r>
            <a:r>
              <a:rPr lang="en-US" altLang="en-US" dirty="0" smtClean="0">
                <a:solidFill>
                  <a:srgbClr val="00B050"/>
                </a:solidFill>
                <a:sym typeface="Symbol" panose="05050102010706020507" pitchFamily="18" charset="2"/>
              </a:rPr>
              <a:t>+ 1</a:t>
            </a:r>
            <a:r>
              <a:rPr lang="en-US" altLang="en-US" dirty="0">
                <a:solidFill>
                  <a:srgbClr val="00B050"/>
                </a:solidFill>
                <a:sym typeface="Symbol" panose="05050102010706020507" pitchFamily="18" charset="2"/>
              </a:rPr>
              <a:t>; })</a:t>
            </a:r>
          </a:p>
          <a:p>
            <a:pPr lvl="1" eaLnBrk="1" hangingPunct="1">
              <a:buClr>
                <a:srgbClr val="33CCCC"/>
              </a:buClr>
              <a:buFontTx/>
              <a:buNone/>
              <a:defRPr/>
            </a:pPr>
            <a:r>
              <a:rPr lang="en-US" altLang="en-US" dirty="0">
                <a:solidFill>
                  <a:srgbClr val="33CCCC"/>
                </a:solidFill>
                <a:sym typeface="Symbol" panose="05050102010706020507" pitchFamily="18" charset="2"/>
              </a:rPr>
              <a:t>                                  </a:t>
            </a:r>
            <a:r>
              <a:rPr lang="en-US" altLang="en-US" dirty="0" smtClean="0">
                <a:solidFill>
                  <a:srgbClr val="FF00FF"/>
                </a:solidFill>
                <a:sym typeface="Symbol" panose="05050102010706020507" pitchFamily="18" charset="2"/>
              </a:rPr>
              <a:t>(x</a:t>
            </a:r>
            <a:r>
              <a:rPr lang="en-US" altLang="en-US" dirty="0" smtClean="0">
                <a:solidFill>
                  <a:srgbClr val="0070C0"/>
                </a:solidFill>
                <a:sym typeface="Symbol" panose="05050102010706020507" pitchFamily="18" charset="2"/>
              </a:rPr>
              <a:t> + 1</a:t>
            </a:r>
            <a:r>
              <a:rPr lang="en-US" altLang="en-US" dirty="0" smtClean="0">
                <a:solidFill>
                  <a:srgbClr val="FF00FF"/>
                </a:solidFill>
                <a:sym typeface="Symbol" panose="05050102010706020507" pitchFamily="18" charset="2"/>
              </a:rPr>
              <a:t>); }</a:t>
            </a:r>
          </a:p>
          <a:p>
            <a:pPr lvl="1" eaLnBrk="1" hangingPunct="1">
              <a:buClr>
                <a:srgbClr val="33CCCC"/>
              </a:buClr>
              <a:buFontTx/>
              <a:buNone/>
              <a:defRPr/>
            </a:pPr>
            <a:r>
              <a:rPr lang="en-US" altLang="en-US" dirty="0" smtClean="0">
                <a:solidFill>
                  <a:srgbClr val="FF00FF"/>
                </a:solidFill>
                <a:sym typeface="Symbol" panose="05050102010706020507" pitchFamily="18" charset="2"/>
              </a:rPr>
              <a:t>function </a:t>
            </a:r>
            <a:r>
              <a:rPr lang="en-US" altLang="en-US" dirty="0">
                <a:solidFill>
                  <a:srgbClr val="FF00FF"/>
                </a:solidFill>
                <a:sym typeface="Symbol" panose="05050102010706020507" pitchFamily="18" charset="2"/>
              </a:rPr>
              <a:t>(x) { return </a:t>
            </a:r>
            <a:r>
              <a:rPr lang="en-US" altLang="en-US" dirty="0" smtClean="0">
                <a:solidFill>
                  <a:srgbClr val="FF00FF"/>
                </a:solidFill>
                <a:sym typeface="Symbol" panose="05050102010706020507" pitchFamily="18" charset="2"/>
              </a:rPr>
              <a:t>x</a:t>
            </a:r>
            <a:r>
              <a:rPr lang="en-US" altLang="en-US" dirty="0" smtClean="0">
                <a:solidFill>
                  <a:srgbClr val="FFFFFF"/>
                </a:solidFill>
                <a:sym typeface="Symbol" panose="05050102010706020507" pitchFamily="18" charset="2"/>
              </a:rPr>
              <a:t> </a:t>
            </a:r>
            <a:r>
              <a:rPr lang="en-US" altLang="en-US" dirty="0">
                <a:solidFill>
                  <a:srgbClr val="3399FF"/>
                </a:solidFill>
                <a:sym typeface="Symbol" panose="05050102010706020507" pitchFamily="18" charset="2"/>
              </a:rPr>
              <a:t>+ 1</a:t>
            </a:r>
            <a:r>
              <a:rPr lang="en-US" altLang="en-US" dirty="0">
                <a:solidFill>
                  <a:srgbClr val="FFFFFF"/>
                </a:solidFill>
                <a:sym typeface="Symbol" panose="05050102010706020507" pitchFamily="18" charset="2"/>
              </a:rPr>
              <a:t> </a:t>
            </a:r>
            <a:r>
              <a:rPr lang="en-US" altLang="en-US" dirty="0">
                <a:solidFill>
                  <a:srgbClr val="00B050"/>
                </a:solidFill>
                <a:sym typeface="Symbol" panose="05050102010706020507" pitchFamily="18" charset="2"/>
              </a:rPr>
              <a:t>+ </a:t>
            </a:r>
            <a:r>
              <a:rPr lang="en-US" altLang="en-US" dirty="0" smtClean="0">
                <a:solidFill>
                  <a:srgbClr val="00B050"/>
                </a:solidFill>
                <a:sym typeface="Symbol" panose="05050102010706020507" pitchFamily="18" charset="2"/>
              </a:rPr>
              <a:t>1</a:t>
            </a:r>
            <a:r>
              <a:rPr lang="en-US" altLang="en-US" dirty="0" smtClean="0">
                <a:solidFill>
                  <a:srgbClr val="FF00FF"/>
                </a:solidFill>
                <a:sym typeface="Symbol" panose="05050102010706020507" pitchFamily="18" charset="2"/>
              </a:rPr>
              <a:t>; </a:t>
            </a:r>
            <a:r>
              <a:rPr lang="en-US" altLang="en-US" dirty="0">
                <a:solidFill>
                  <a:srgbClr val="FF00FF"/>
                </a:solidFill>
                <a:sym typeface="Symbol" panose="05050102010706020507" pitchFamily="18" charset="2"/>
              </a:rPr>
              <a:t>}</a:t>
            </a:r>
            <a:endParaRPr lang="en-US" altLang="en-US" sz="2000" dirty="0">
              <a:solidFill>
                <a:srgbClr val="0070C0"/>
              </a:solidFill>
              <a:sym typeface="Symbol" panose="05050102010706020507" pitchFamily="18" charset="2"/>
            </a:endParaRPr>
          </a:p>
          <a:p>
            <a:pPr lvl="1" eaLnBrk="1" hangingPunct="1">
              <a:buClr>
                <a:srgbClr val="33CCCC"/>
              </a:buClr>
              <a:buFontTx/>
              <a:buNone/>
              <a:defRPr/>
            </a:pPr>
            <a:endParaRPr lang="en-US" altLang="en-US" sz="2000" dirty="0">
              <a:solidFill>
                <a:srgbClr val="FF00FF"/>
              </a:solidFill>
              <a:sym typeface="Symbol" panose="05050102010706020507" pitchFamily="18" charset="2"/>
            </a:endParaRPr>
          </a:p>
          <a:p>
            <a:pPr lvl="1" eaLnBrk="1" hangingPunct="1">
              <a:buClr>
                <a:srgbClr val="33CCCC"/>
              </a:buClr>
              <a:buFontTx/>
              <a:buNone/>
              <a:defRPr/>
            </a:pPr>
            <a:endParaRPr kumimoji="0" lang="en-US" altLang="en-US" sz="2000" dirty="0">
              <a:solidFill>
                <a:srgbClr val="33CCCC"/>
              </a:solidFill>
            </a:endParaRPr>
          </a:p>
          <a:p>
            <a:pPr eaLnBrk="1" hangingPunct="1">
              <a:buFont typeface="Wingdings" panose="05000000000000000000" pitchFamily="2" charset="2"/>
              <a:buChar char="l"/>
              <a:defRPr/>
            </a:pPr>
            <a:endParaRPr lang="en-US" altLang="en-US" dirty="0" smtClean="0"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000944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Basic object features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674688" y="1064302"/>
            <a:ext cx="8164512" cy="5246557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l"/>
              <a:defRPr/>
            </a:pPr>
            <a:r>
              <a:rPr lang="en-US" dirty="0" smtClean="0"/>
              <a:t>Use a function to construct an object</a:t>
            </a:r>
          </a:p>
          <a:p>
            <a:pPr lvl="1" eaLnBrk="1" hangingPunct="1">
              <a:buFontTx/>
              <a:buNone/>
              <a:defRPr/>
            </a:pPr>
            <a:r>
              <a:rPr lang="en-US" dirty="0" smtClean="0"/>
              <a:t>function car(make, model, year) { </a:t>
            </a:r>
          </a:p>
          <a:p>
            <a:pPr lvl="1" eaLnBrk="1" hangingPunct="1">
              <a:buFontTx/>
              <a:buNone/>
              <a:defRPr/>
            </a:pPr>
            <a:r>
              <a:rPr lang="en-US" dirty="0" smtClean="0"/>
              <a:t>    </a:t>
            </a:r>
            <a:r>
              <a:rPr lang="en-US" dirty="0" err="1" smtClean="0"/>
              <a:t>this.make</a:t>
            </a:r>
            <a:r>
              <a:rPr lang="en-US" dirty="0" smtClean="0"/>
              <a:t> = make; </a:t>
            </a:r>
          </a:p>
          <a:p>
            <a:pPr lvl="1" eaLnBrk="1" hangingPunct="1">
              <a:buFontTx/>
              <a:buNone/>
              <a:defRPr/>
            </a:pPr>
            <a:r>
              <a:rPr lang="en-US" dirty="0" smtClean="0"/>
              <a:t>    </a:t>
            </a:r>
            <a:r>
              <a:rPr lang="en-US" dirty="0" err="1" smtClean="0"/>
              <a:t>this.model</a:t>
            </a:r>
            <a:r>
              <a:rPr lang="en-US" dirty="0" smtClean="0"/>
              <a:t> = model; </a:t>
            </a:r>
          </a:p>
          <a:p>
            <a:pPr lvl="1" eaLnBrk="1" hangingPunct="1">
              <a:buFontTx/>
              <a:buNone/>
              <a:defRPr/>
            </a:pPr>
            <a:r>
              <a:rPr lang="en-US" dirty="0" smtClean="0"/>
              <a:t>    </a:t>
            </a:r>
            <a:r>
              <a:rPr lang="en-US" dirty="0" err="1" smtClean="0"/>
              <a:t>this.year</a:t>
            </a:r>
            <a:r>
              <a:rPr lang="en-US" dirty="0" smtClean="0"/>
              <a:t> = year; </a:t>
            </a:r>
          </a:p>
          <a:p>
            <a:pPr lvl="1" eaLnBrk="1" hangingPunct="1">
              <a:buFontTx/>
              <a:buNone/>
              <a:defRPr/>
            </a:pPr>
            <a:r>
              <a:rPr lang="en-US" dirty="0" smtClean="0"/>
              <a:t>}</a:t>
            </a:r>
          </a:p>
          <a:p>
            <a:pPr eaLnBrk="1" hangingPunct="1">
              <a:buFont typeface="Wingdings" panose="05000000000000000000" pitchFamily="2" charset="2"/>
              <a:buChar char="l"/>
              <a:defRPr/>
            </a:pPr>
            <a:r>
              <a:rPr lang="en-US" dirty="0" smtClean="0"/>
              <a:t>Objects </a:t>
            </a:r>
            <a:r>
              <a:rPr lang="en-US" dirty="0" smtClean="0"/>
              <a:t>have prototypes, can be changed</a:t>
            </a:r>
          </a:p>
          <a:p>
            <a:pPr lvl="1" eaLnBrk="1" hangingPunct="1">
              <a:buFontTx/>
              <a:buNone/>
              <a:defRPr/>
            </a:pPr>
            <a:r>
              <a:rPr lang="en-US" dirty="0" err="1" smtClean="0"/>
              <a:t>var</a:t>
            </a:r>
            <a:r>
              <a:rPr lang="en-US" dirty="0" smtClean="0"/>
              <a:t> c = new car(“Ford”,”Taurus”,1988);</a:t>
            </a:r>
          </a:p>
          <a:p>
            <a:pPr lvl="1" eaLnBrk="1" hangingPunct="1">
              <a:buFontTx/>
              <a:buNone/>
              <a:defRPr/>
            </a:pPr>
            <a:r>
              <a:rPr lang="en-US" dirty="0" err="1" smtClean="0"/>
              <a:t>car.prototype.print</a:t>
            </a:r>
            <a:r>
              <a:rPr lang="en-US" dirty="0" smtClean="0"/>
              <a:t> = function () {</a:t>
            </a:r>
          </a:p>
          <a:p>
            <a:pPr lvl="1" eaLnBrk="1" hangingPunct="1">
              <a:buFontTx/>
              <a:buNone/>
              <a:defRPr/>
            </a:pPr>
            <a:r>
              <a:rPr lang="en-US" dirty="0" smtClean="0"/>
              <a:t>    return </a:t>
            </a:r>
            <a:r>
              <a:rPr lang="en-US" dirty="0" err="1" smtClean="0"/>
              <a:t>this.year</a:t>
            </a:r>
            <a:r>
              <a:rPr lang="en-US" dirty="0" smtClean="0"/>
              <a:t> + “ “ + </a:t>
            </a:r>
            <a:r>
              <a:rPr lang="en-US" dirty="0" err="1" smtClean="0"/>
              <a:t>this.make</a:t>
            </a:r>
            <a:r>
              <a:rPr lang="en-US" dirty="0" smtClean="0"/>
              <a:t> + “ “ + </a:t>
            </a:r>
            <a:r>
              <a:rPr lang="en-US" dirty="0" err="1" smtClean="0"/>
              <a:t>this.model</a:t>
            </a:r>
            <a:r>
              <a:rPr lang="en-US" dirty="0" smtClean="0"/>
              <a:t>;}</a:t>
            </a:r>
          </a:p>
          <a:p>
            <a:pPr lvl="1" eaLnBrk="1" hangingPunct="1">
              <a:buFontTx/>
              <a:buNone/>
              <a:defRPr/>
            </a:pPr>
            <a:r>
              <a:rPr lang="en-US" dirty="0" err="1" smtClean="0"/>
              <a:t>c.print</a:t>
            </a:r>
            <a:r>
              <a:rPr lang="en-US" dirty="0" smtClean="0"/>
              <a:t>();</a:t>
            </a:r>
          </a:p>
          <a:p>
            <a:pPr lvl="1" eaLnBrk="1" hangingPunct="1">
              <a:buFontTx/>
              <a:buNone/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3744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US" dirty="0" smtClean="0"/>
              <a:t>bjects </a:t>
            </a:r>
            <a:r>
              <a:rPr lang="en-US" dirty="0" smtClean="0"/>
              <a:t>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several ways to create objects</a:t>
            </a:r>
            <a:endParaRPr lang="en-US" dirty="0"/>
          </a:p>
          <a:p>
            <a:pPr marL="400050" lvl="1" indent="0">
              <a:buNone/>
            </a:pPr>
            <a:r>
              <a:rPr lang="en-US" b="1" dirty="0" err="1" smtClean="0"/>
              <a:t>var</a:t>
            </a:r>
            <a:r>
              <a:rPr lang="en-US" b="1" dirty="0" smtClean="0"/>
              <a:t> a = new Object();</a:t>
            </a:r>
          </a:p>
          <a:p>
            <a:pPr marL="400050" lvl="1" indent="0">
              <a:buNone/>
            </a:pPr>
            <a:r>
              <a:rPr lang="en-US" b="1" dirty="0" err="1" smtClean="0"/>
              <a:t>var</a:t>
            </a:r>
            <a:r>
              <a:rPr lang="en-US" b="1" dirty="0" smtClean="0"/>
              <a:t> b = {};</a:t>
            </a:r>
          </a:p>
          <a:p>
            <a:pPr marL="400050" lvl="1" indent="0">
              <a:buNone/>
            </a:pPr>
            <a:r>
              <a:rPr lang="en-US" b="1" dirty="0" err="1" smtClean="0"/>
              <a:t>var</a:t>
            </a:r>
            <a:r>
              <a:rPr lang="en-US" b="1" dirty="0" smtClean="0"/>
              <a:t> c = {</a:t>
            </a:r>
          </a:p>
          <a:p>
            <a:pPr marL="400050" lvl="1" indent="0">
              <a:buNone/>
            </a:pPr>
            <a:r>
              <a:rPr lang="en-US" b="1" dirty="0" smtClean="0"/>
              <a:t>	foo: 1,</a:t>
            </a:r>
          </a:p>
          <a:p>
            <a:pPr marL="400050" lvl="1" indent="0">
              <a:buNone/>
            </a:pPr>
            <a:r>
              <a:rPr lang="en-US" b="1" dirty="0" smtClean="0"/>
              <a:t>	bar:2</a:t>
            </a:r>
          </a:p>
          <a:p>
            <a:pPr marL="400050" lvl="1" indent="0">
              <a:buNone/>
            </a:pPr>
            <a:r>
              <a:rPr lang="en-US" b="1" dirty="0" smtClean="0"/>
              <a:t>}</a:t>
            </a:r>
          </a:p>
          <a:p>
            <a:r>
              <a:rPr lang="en-US" dirty="0" smtClean="0"/>
              <a:t>several ways to add properties</a:t>
            </a:r>
          </a:p>
          <a:p>
            <a:pPr marL="400050" lvl="1" indent="0">
              <a:buNone/>
            </a:pPr>
            <a:r>
              <a:rPr lang="nl-NL" dirty="0" err="1" smtClean="0"/>
              <a:t>b.foo</a:t>
            </a:r>
            <a:r>
              <a:rPr lang="nl-NL" dirty="0" smtClean="0"/>
              <a:t> = 1;</a:t>
            </a:r>
          </a:p>
          <a:p>
            <a:pPr marL="400050" lvl="1" indent="0">
              <a:buNone/>
            </a:pPr>
            <a:r>
              <a:rPr lang="nl-NL" dirty="0" smtClean="0"/>
              <a:t>a['</a:t>
            </a:r>
            <a:r>
              <a:rPr lang="nl-NL" dirty="0" err="1" smtClean="0"/>
              <a:t>foo</a:t>
            </a:r>
            <a:r>
              <a:rPr lang="nl-NL" dirty="0" smtClean="0"/>
              <a:t>'] =1;</a:t>
            </a:r>
          </a:p>
          <a:p>
            <a:r>
              <a:rPr lang="nl-NL" dirty="0" err="1" smtClean="0"/>
              <a:t>properties</a:t>
            </a:r>
            <a:r>
              <a:rPr lang="nl-NL" dirty="0" smtClean="0"/>
              <a:t>: </a:t>
            </a:r>
            <a:r>
              <a:rPr lang="nl-NL" dirty="0" err="1" smtClean="0"/>
              <a:t>function</a:t>
            </a:r>
            <a:r>
              <a:rPr lang="nl-NL" dirty="0" smtClean="0"/>
              <a:t> are </a:t>
            </a:r>
            <a:r>
              <a:rPr lang="nl-NL" dirty="0" err="1" smtClean="0"/>
              <a:t>values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652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Functions as constructors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4688" y="990464"/>
            <a:ext cx="8244305" cy="5440315"/>
          </a:xfrm>
        </p:spPr>
        <p:txBody>
          <a:bodyPr/>
          <a:lstStyle/>
          <a:p>
            <a:r>
              <a:rPr lang="en-US" dirty="0"/>
              <a:t>All functions can construct:</a:t>
            </a: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sz="2000" dirty="0">
                <a:latin typeface="Lucida Console" charset="0"/>
              </a:rPr>
              <a:t>function Car(make, model) {</a:t>
            </a: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sz="2000" dirty="0">
                <a:latin typeface="Lucida Console" charset="0"/>
              </a:rPr>
              <a:t>  </a:t>
            </a:r>
            <a:r>
              <a:rPr lang="en-US" sz="2000" dirty="0" err="1">
                <a:latin typeface="Lucida Console" charset="0"/>
              </a:rPr>
              <a:t>this.make</a:t>
            </a:r>
            <a:r>
              <a:rPr lang="en-US" sz="2000" dirty="0">
                <a:latin typeface="Lucida Console" charset="0"/>
              </a:rPr>
              <a:t> = make, </a:t>
            </a:r>
            <a:r>
              <a:rPr lang="en-US" sz="2000" dirty="0" err="1">
                <a:latin typeface="Lucida Console" charset="0"/>
              </a:rPr>
              <a:t>this.model</a:t>
            </a:r>
            <a:r>
              <a:rPr lang="en-US" sz="2000" dirty="0">
                <a:latin typeface="Lucida Console" charset="0"/>
              </a:rPr>
              <a:t> = model;</a:t>
            </a: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sz="2000" dirty="0">
                <a:latin typeface="Lucida Console" charset="0"/>
              </a:rPr>
              <a:t>}</a:t>
            </a: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sz="2000" dirty="0" err="1">
                <a:latin typeface="Lucida Console" charset="0"/>
              </a:rPr>
              <a:t>myCar</a:t>
            </a:r>
            <a:r>
              <a:rPr lang="en-US" sz="2000" dirty="0">
                <a:latin typeface="Lucida Console" charset="0"/>
              </a:rPr>
              <a:t> = new Car</a:t>
            </a:r>
            <a:r>
              <a:rPr lang="en-US" sz="2000" dirty="0" smtClean="0">
                <a:latin typeface="Lucida Console" charset="0"/>
              </a:rPr>
              <a:t>("Porsche”,</a:t>
            </a:r>
            <a:r>
              <a:rPr lang="en-US" sz="2000" dirty="0">
                <a:latin typeface="Lucida Console" charset="0"/>
              </a:rPr>
              <a:t> "</a:t>
            </a:r>
            <a:r>
              <a:rPr lang="en-US" sz="2000" dirty="0" err="1" smtClean="0">
                <a:latin typeface="Lucida Console" charset="0"/>
              </a:rPr>
              <a:t>Boxster</a:t>
            </a:r>
            <a:r>
              <a:rPr lang="en-US" sz="2000" dirty="0">
                <a:latin typeface="Lucida Console" charset="0"/>
              </a:rPr>
              <a:t>"</a:t>
            </a:r>
            <a:r>
              <a:rPr lang="en-US" sz="2000" dirty="0" smtClean="0">
                <a:latin typeface="Lucida Console" charset="0"/>
              </a:rPr>
              <a:t>)</a:t>
            </a:r>
            <a:r>
              <a:rPr lang="en-US" sz="2000" dirty="0">
                <a:latin typeface="Lucida Console" charset="0"/>
              </a:rPr>
              <a:t>;</a:t>
            </a:r>
          </a:p>
          <a:p>
            <a:r>
              <a:rPr lang="en-US" dirty="0"/>
              <a:t>All functions have a prototype property:</a:t>
            </a: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sz="2000" dirty="0" err="1">
                <a:latin typeface="Lucida Console" charset="0"/>
              </a:rPr>
              <a:t>Car.prototype.color</a:t>
            </a:r>
            <a:r>
              <a:rPr lang="en-US" sz="2000" dirty="0">
                <a:latin typeface="Lucida Console" charset="0"/>
              </a:rPr>
              <a:t> = "</a:t>
            </a:r>
            <a:r>
              <a:rPr lang="en-US" sz="2000" dirty="0" smtClean="0">
                <a:latin typeface="Lucida Console" charset="0"/>
              </a:rPr>
              <a:t>black</a:t>
            </a:r>
            <a:r>
              <a:rPr lang="en-US" sz="2000" dirty="0">
                <a:latin typeface="Lucida Console" charset="0"/>
              </a:rPr>
              <a:t>"</a:t>
            </a:r>
            <a:r>
              <a:rPr lang="en-US" sz="2000" dirty="0" smtClean="0">
                <a:latin typeface="Lucida Console" charset="0"/>
              </a:rPr>
              <a:t>;</a:t>
            </a:r>
            <a:r>
              <a:rPr lang="en-US" sz="2000" dirty="0">
                <a:latin typeface="Lucida Console" charset="0"/>
              </a:rPr>
              <a:t>	</a:t>
            </a:r>
            <a:r>
              <a:rPr lang="en-US" sz="2000" i="1" dirty="0">
                <a:latin typeface="Lucida Console" charset="0"/>
              </a:rPr>
              <a:t>=&gt;</a:t>
            </a:r>
            <a:r>
              <a:rPr lang="en-US" sz="2000" dirty="0">
                <a:latin typeface="Lucida Console" charset="0"/>
              </a:rPr>
              <a:t> default </a:t>
            </a:r>
            <a:r>
              <a:rPr lang="en-US" sz="2000" dirty="0" smtClean="0">
                <a:latin typeface="Lucida Console" charset="0"/>
              </a:rPr>
              <a:t>color</a:t>
            </a: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sz="2000" dirty="0" err="1" smtClean="0">
                <a:latin typeface="Lucida Console" charset="0"/>
              </a:rPr>
              <a:t>myCar.color</a:t>
            </a:r>
            <a:r>
              <a:rPr lang="en-US" sz="2000" dirty="0" smtClean="0">
                <a:latin typeface="Lucida Console" charset="0"/>
              </a:rPr>
              <a:t>;				=&gt; black</a:t>
            </a:r>
            <a:endParaRPr lang="en-US" sz="2000" dirty="0">
              <a:latin typeface="Lucida Console" charset="0"/>
            </a:endParaRP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sz="2000" dirty="0">
                <a:latin typeface="Lucida Console" charset="0"/>
              </a:rPr>
              <a:t>old = new Car</a:t>
            </a:r>
            <a:r>
              <a:rPr lang="en-US" sz="2000" dirty="0" smtClean="0">
                <a:latin typeface="Lucida Console" charset="0"/>
              </a:rPr>
              <a:t>(</a:t>
            </a:r>
            <a:r>
              <a:rPr lang="en-US" sz="2000" dirty="0">
                <a:latin typeface="Lucida Console" charset="0"/>
              </a:rPr>
              <a:t>"</a:t>
            </a:r>
            <a:r>
              <a:rPr lang="en-US" sz="2000" dirty="0" smtClean="0">
                <a:latin typeface="Lucida Console" charset="0"/>
              </a:rPr>
              <a:t>Ford</a:t>
            </a:r>
            <a:r>
              <a:rPr lang="en-US" sz="2000" dirty="0">
                <a:latin typeface="Lucida Console" charset="0"/>
              </a:rPr>
              <a:t>"</a:t>
            </a:r>
            <a:r>
              <a:rPr lang="en-US" sz="2000" dirty="0" smtClean="0">
                <a:latin typeface="Lucida Console" charset="0"/>
              </a:rPr>
              <a:t>, ”T</a:t>
            </a:r>
            <a:r>
              <a:rPr lang="en-US" sz="2000" dirty="0">
                <a:latin typeface="Lucida Console" charset="0"/>
              </a:rPr>
              <a:t>"</a:t>
            </a:r>
            <a:r>
              <a:rPr lang="en-US" sz="2000" dirty="0" smtClean="0">
                <a:latin typeface="Lucida Console" charset="0"/>
              </a:rPr>
              <a:t>)</a:t>
            </a:r>
            <a:r>
              <a:rPr lang="en-US" sz="2000" dirty="0">
                <a:latin typeface="Lucida Console" charset="0"/>
              </a:rPr>
              <a:t>;	</a:t>
            </a:r>
            <a:r>
              <a:rPr lang="en-US" sz="2000" i="1" dirty="0" smtClean="0">
                <a:latin typeface="Lucida Console" charset="0"/>
              </a:rPr>
              <a:t>=</a:t>
            </a:r>
            <a:r>
              <a:rPr lang="en-US" sz="2000" i="1" dirty="0">
                <a:latin typeface="Lucida Console" charset="0"/>
              </a:rPr>
              <a:t>&gt;</a:t>
            </a:r>
            <a:r>
              <a:rPr lang="en-US" sz="2000" dirty="0">
                <a:latin typeface="Lucida Console" charset="0"/>
              </a:rPr>
              <a:t> black Model T</a:t>
            </a: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sz="2000" dirty="0" err="1" smtClean="0">
                <a:latin typeface="Lucida Console" charset="0"/>
              </a:rPr>
              <a:t>old.color</a:t>
            </a:r>
            <a:r>
              <a:rPr lang="en-US" sz="2000" dirty="0" smtClean="0">
                <a:latin typeface="Lucida Console" charset="0"/>
              </a:rPr>
              <a:t> </a:t>
            </a:r>
            <a:r>
              <a:rPr lang="en-US" sz="2000" dirty="0">
                <a:latin typeface="Lucida Console" charset="0"/>
              </a:rPr>
              <a:t>= "</a:t>
            </a:r>
            <a:r>
              <a:rPr lang="en-US" sz="2000" dirty="0" smtClean="0">
                <a:latin typeface="Lucida Console" charset="0"/>
              </a:rPr>
              <a:t>silver</a:t>
            </a:r>
            <a:r>
              <a:rPr lang="en-US" sz="2000" dirty="0">
                <a:latin typeface="Lucida Console" charset="0"/>
              </a:rPr>
              <a:t>"</a:t>
            </a:r>
            <a:r>
              <a:rPr lang="en-US" sz="2000" dirty="0" smtClean="0">
                <a:latin typeface="Lucida Console" charset="0"/>
              </a:rPr>
              <a:t>;</a:t>
            </a:r>
            <a:r>
              <a:rPr lang="en-US" sz="2000" dirty="0">
                <a:latin typeface="Lucida Console" charset="0"/>
              </a:rPr>
              <a:t>		</a:t>
            </a:r>
            <a:r>
              <a:rPr lang="en-US" sz="2000" i="1" dirty="0" smtClean="0">
                <a:latin typeface="Lucida Console" charset="0"/>
              </a:rPr>
              <a:t>=</a:t>
            </a:r>
            <a:r>
              <a:rPr lang="en-US" sz="2000" i="1" dirty="0">
                <a:latin typeface="Lucida Console" charset="0"/>
              </a:rPr>
              <a:t>&gt;</a:t>
            </a:r>
            <a:r>
              <a:rPr lang="en-US" sz="2000" dirty="0">
                <a:latin typeface="Lucida Console" charset="0"/>
              </a:rPr>
              <a:t> my override</a:t>
            </a:r>
          </a:p>
          <a:p>
            <a:r>
              <a:rPr lang="en-US" dirty="0" smtClean="0"/>
              <a:t>A</a:t>
            </a:r>
            <a:r>
              <a:rPr lang="en-US" dirty="0"/>
              <a:t> </a:t>
            </a:r>
            <a:r>
              <a:rPr lang="en-US" i="1" dirty="0"/>
              <a:t>constructor</a:t>
            </a:r>
            <a:r>
              <a:rPr lang="en-US" dirty="0"/>
              <a:t> function </a:t>
            </a:r>
            <a:r>
              <a:rPr lang="en-US" i="1" dirty="0"/>
              <a:t>sets a prototype object</a:t>
            </a:r>
            <a:r>
              <a:rPr lang="en-US" dirty="0"/>
              <a:t> for newly created objects, from its prototype </a:t>
            </a:r>
            <a:r>
              <a:rPr lang="en-US" dirty="0" smtClean="0"/>
              <a:t>property</a:t>
            </a:r>
          </a:p>
        </p:txBody>
      </p:sp>
    </p:spTree>
    <p:extLst>
      <p:ext uri="{BB962C8B-B14F-4D97-AF65-F5344CB8AC3E}">
        <p14:creationId xmlns:p14="http://schemas.microsoft.com/office/powerpoint/2010/main" val="3423304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History: WEB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HTML/CSS</a:t>
            </a:r>
          </a:p>
          <a:p>
            <a:r>
              <a:rPr lang="en-US" dirty="0" smtClean="0"/>
              <a:t>JavaScript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45492" y="6348582"/>
            <a:ext cx="6609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source: http://</a:t>
            </a:r>
            <a:r>
              <a:rPr lang="en-US" dirty="0" err="1" smtClean="0"/>
              <a:t>blog.bitops.com</a:t>
            </a:r>
            <a:r>
              <a:rPr lang="en-US" dirty="0" smtClean="0"/>
              <a:t>/assets/GDC2013_HTML5_Games.pdf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9931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Classes </a:t>
            </a:r>
            <a:r>
              <a:rPr lang="en-US" dirty="0" err="1" smtClean="0"/>
              <a:t>vs</a:t>
            </a:r>
            <a:r>
              <a:rPr lang="en-US" dirty="0" smtClean="0"/>
              <a:t> Prototype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54243"/>
            <a:ext cx="7772400" cy="5379910"/>
          </a:xfrm>
        </p:spPr>
        <p:txBody>
          <a:bodyPr/>
          <a:lstStyle/>
          <a:p>
            <a:r>
              <a:rPr lang="en-US" dirty="0" smtClean="0"/>
              <a:t>Class instances are all similar:</a:t>
            </a:r>
          </a:p>
          <a:p>
            <a:pPr lvl="1"/>
            <a:r>
              <a:rPr lang="en-US" dirty="0" smtClean="0"/>
              <a:t>same attributes from class definition</a:t>
            </a:r>
          </a:p>
          <a:p>
            <a:pPr lvl="1"/>
            <a:r>
              <a:rPr lang="en-US" dirty="0" smtClean="0"/>
              <a:t>if class changes, old objects will not change</a:t>
            </a:r>
          </a:p>
          <a:p>
            <a:r>
              <a:rPr lang="en-US" dirty="0" smtClean="0"/>
              <a:t>Prototype:</a:t>
            </a:r>
          </a:p>
          <a:p>
            <a:pPr lvl="1"/>
            <a:r>
              <a:rPr lang="en-US" dirty="0" smtClean="0"/>
              <a:t>each object is independent</a:t>
            </a:r>
          </a:p>
          <a:p>
            <a:pPr lvl="1"/>
            <a:r>
              <a:rPr lang="en-US" dirty="0" smtClean="0"/>
              <a:t>has its own properties</a:t>
            </a:r>
          </a:p>
          <a:p>
            <a:pPr lvl="1"/>
            <a:r>
              <a:rPr lang="en-US" dirty="0" smtClean="0"/>
              <a:t>properties can be added/deleted</a:t>
            </a:r>
          </a:p>
          <a:p>
            <a:pPr lvl="1"/>
            <a:r>
              <a:rPr lang="en-US" dirty="0" smtClean="0"/>
              <a:t>if prototype changes, old objects will see new properties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2491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Without Prototype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1268761"/>
            <a:ext cx="8351254" cy="5265392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 err="1">
                <a:effectLst/>
                <a:latin typeface="Lucida Console"/>
                <a:cs typeface="Lucida Console"/>
              </a:rPr>
              <a:t>var</a:t>
            </a:r>
            <a:r>
              <a:rPr lang="en-US" sz="2400" b="1" dirty="0">
                <a:effectLst/>
                <a:latin typeface="Lucida Console"/>
                <a:cs typeface="Lucida Console"/>
              </a:rPr>
              <a:t> </a:t>
            </a:r>
            <a:r>
              <a:rPr lang="en-US" sz="2400" dirty="0">
                <a:effectLst/>
                <a:latin typeface="Lucida Console"/>
                <a:cs typeface="Lucida Console"/>
              </a:rPr>
              <a:t>Color </a:t>
            </a:r>
            <a:r>
              <a:rPr lang="en-US" sz="2400" b="1" dirty="0">
                <a:effectLst/>
                <a:latin typeface="Lucida Console"/>
                <a:cs typeface="Lucida Console"/>
              </a:rPr>
              <a:t>= function </a:t>
            </a:r>
            <a:r>
              <a:rPr lang="en-US" sz="2400" dirty="0">
                <a:effectLst/>
                <a:latin typeface="Lucida Console"/>
                <a:cs typeface="Lucida Console"/>
              </a:rPr>
              <a:t>(r, g, b) {</a:t>
            </a:r>
            <a:br>
              <a:rPr lang="en-US" sz="2400" dirty="0">
                <a:effectLst/>
                <a:latin typeface="Lucida Console"/>
                <a:cs typeface="Lucida Console"/>
              </a:rPr>
            </a:br>
            <a:r>
              <a:rPr lang="en-US" sz="2400" dirty="0">
                <a:effectLst/>
                <a:latin typeface="Lucida Console"/>
                <a:cs typeface="Lucida Console"/>
              </a:rPr>
              <a:t> </a:t>
            </a:r>
            <a:r>
              <a:rPr lang="en-US" sz="2400" dirty="0" smtClean="0">
                <a:effectLst/>
                <a:latin typeface="Lucida Console"/>
                <a:cs typeface="Lucida Console"/>
              </a:rPr>
              <a:t>  </a:t>
            </a:r>
            <a:r>
              <a:rPr lang="en-US" sz="2400" dirty="0" err="1" smtClean="0">
                <a:effectLst/>
                <a:latin typeface="Lucida Console"/>
                <a:cs typeface="Lucida Console"/>
              </a:rPr>
              <a:t>this.red</a:t>
            </a:r>
            <a:r>
              <a:rPr lang="en-US" sz="2400" dirty="0" smtClean="0">
                <a:effectLst/>
                <a:latin typeface="Lucida Console"/>
                <a:cs typeface="Lucida Console"/>
              </a:rPr>
              <a:t> </a:t>
            </a:r>
            <a:r>
              <a:rPr lang="en-US" sz="2400" b="1" dirty="0">
                <a:effectLst/>
                <a:latin typeface="Lucida Console"/>
                <a:cs typeface="Lucida Console"/>
              </a:rPr>
              <a:t>= </a:t>
            </a:r>
            <a:r>
              <a:rPr lang="en-US" sz="2400" dirty="0">
                <a:effectLst/>
                <a:latin typeface="Lucida Console"/>
                <a:cs typeface="Lucida Console"/>
              </a:rPr>
              <a:t>r</a:t>
            </a:r>
            <a:r>
              <a:rPr lang="en-US" sz="2400" dirty="0" smtClean="0">
                <a:effectLst/>
                <a:latin typeface="Lucida Console"/>
                <a:cs typeface="Lucida Console"/>
              </a:rPr>
              <a:t>;</a:t>
            </a:r>
          </a:p>
          <a:p>
            <a:pPr marL="0" indent="0">
              <a:buNone/>
            </a:pPr>
            <a:r>
              <a:rPr lang="en-US" sz="2400" dirty="0">
                <a:effectLst/>
                <a:latin typeface="Lucida Console"/>
                <a:cs typeface="Lucida Console"/>
              </a:rPr>
              <a:t> </a:t>
            </a:r>
            <a:r>
              <a:rPr lang="en-US" sz="2400" dirty="0" smtClean="0">
                <a:effectLst/>
                <a:latin typeface="Lucida Console"/>
                <a:cs typeface="Lucida Console"/>
              </a:rPr>
              <a:t>  </a:t>
            </a:r>
            <a:r>
              <a:rPr lang="en-US" sz="2400" dirty="0" err="1">
                <a:effectLst/>
                <a:latin typeface="Lucida Console"/>
                <a:cs typeface="Lucida Console"/>
              </a:rPr>
              <a:t>this.green</a:t>
            </a:r>
            <a:r>
              <a:rPr lang="en-US" sz="2400" dirty="0">
                <a:effectLst/>
                <a:latin typeface="Lucida Console"/>
                <a:cs typeface="Lucida Console"/>
              </a:rPr>
              <a:t> </a:t>
            </a:r>
            <a:r>
              <a:rPr lang="en-US" sz="2400" b="1" dirty="0">
                <a:effectLst/>
                <a:latin typeface="Lucida Console"/>
                <a:cs typeface="Lucida Console"/>
              </a:rPr>
              <a:t>= </a:t>
            </a:r>
            <a:r>
              <a:rPr lang="en-US" sz="2400" dirty="0">
                <a:effectLst/>
                <a:latin typeface="Lucida Console"/>
                <a:cs typeface="Lucida Console"/>
              </a:rPr>
              <a:t>g</a:t>
            </a:r>
            <a:r>
              <a:rPr lang="en-US" sz="2400" dirty="0" smtClean="0">
                <a:effectLst/>
                <a:latin typeface="Lucida Console"/>
                <a:cs typeface="Lucida Console"/>
              </a:rPr>
              <a:t>;</a:t>
            </a:r>
          </a:p>
          <a:p>
            <a:pPr marL="0" indent="0">
              <a:buNone/>
            </a:pPr>
            <a:r>
              <a:rPr lang="en-US" sz="2400" dirty="0">
                <a:effectLst/>
                <a:latin typeface="Lucida Console"/>
                <a:cs typeface="Lucida Console"/>
              </a:rPr>
              <a:t> </a:t>
            </a:r>
            <a:r>
              <a:rPr lang="en-US" sz="2400" dirty="0" smtClean="0">
                <a:effectLst/>
                <a:latin typeface="Lucida Console"/>
                <a:cs typeface="Lucida Console"/>
              </a:rPr>
              <a:t>  </a:t>
            </a:r>
            <a:r>
              <a:rPr lang="en-US" sz="2400" dirty="0" err="1">
                <a:effectLst/>
                <a:latin typeface="Lucida Console"/>
                <a:cs typeface="Lucida Console"/>
              </a:rPr>
              <a:t>this.blue</a:t>
            </a:r>
            <a:r>
              <a:rPr lang="en-US" sz="2400" dirty="0">
                <a:effectLst/>
                <a:latin typeface="Lucida Console"/>
                <a:cs typeface="Lucida Console"/>
              </a:rPr>
              <a:t> </a:t>
            </a:r>
            <a:r>
              <a:rPr lang="en-US" sz="2400" b="1" dirty="0">
                <a:effectLst/>
                <a:latin typeface="Lucida Console"/>
                <a:cs typeface="Lucida Console"/>
              </a:rPr>
              <a:t>= </a:t>
            </a:r>
            <a:r>
              <a:rPr lang="en-US" sz="2400" dirty="0">
                <a:effectLst/>
                <a:latin typeface="Lucida Console"/>
                <a:cs typeface="Lucida Console"/>
              </a:rPr>
              <a:t>b</a:t>
            </a:r>
            <a:r>
              <a:rPr lang="en-US" sz="2400" dirty="0" smtClean="0">
                <a:effectLst/>
                <a:latin typeface="Lucida Console"/>
                <a:cs typeface="Lucida Console"/>
              </a:rPr>
              <a:t>; </a:t>
            </a:r>
            <a:endParaRPr lang="en-US" sz="2400" dirty="0">
              <a:effectLst/>
              <a:latin typeface="Lucida Console"/>
              <a:cs typeface="Lucida Console"/>
            </a:endParaRPr>
          </a:p>
          <a:p>
            <a:pPr marL="0" indent="0">
              <a:buNone/>
            </a:pPr>
            <a:r>
              <a:rPr lang="en-US" sz="2400" dirty="0">
                <a:effectLst/>
                <a:latin typeface="Lucida Console"/>
                <a:cs typeface="Lucida Console"/>
              </a:rPr>
              <a:t> </a:t>
            </a:r>
            <a:r>
              <a:rPr lang="en-US" sz="2400" dirty="0" smtClean="0">
                <a:effectLst/>
                <a:latin typeface="Lucida Console"/>
                <a:cs typeface="Lucida Console"/>
              </a:rPr>
              <a:t>  </a:t>
            </a:r>
            <a:r>
              <a:rPr lang="en-US" sz="2400" dirty="0" err="1" smtClean="0">
                <a:effectLst/>
                <a:latin typeface="Lucida Console"/>
                <a:cs typeface="Lucida Console"/>
              </a:rPr>
              <a:t>this.toCSS</a:t>
            </a:r>
            <a:r>
              <a:rPr lang="en-US" sz="2400" dirty="0" smtClean="0">
                <a:effectLst/>
                <a:latin typeface="Lucida Console"/>
                <a:cs typeface="Lucida Console"/>
              </a:rPr>
              <a:t> </a:t>
            </a:r>
            <a:r>
              <a:rPr lang="en-US" sz="2400" b="1" dirty="0">
                <a:effectLst/>
                <a:latin typeface="Lucida Console"/>
                <a:cs typeface="Lucida Console"/>
              </a:rPr>
              <a:t>= function </a:t>
            </a:r>
            <a:r>
              <a:rPr lang="en-US" sz="2400" dirty="0">
                <a:effectLst/>
                <a:latin typeface="Lucida Console"/>
                <a:cs typeface="Lucida Console"/>
              </a:rPr>
              <a:t>() {</a:t>
            </a:r>
            <a:br>
              <a:rPr lang="en-US" sz="2400" dirty="0">
                <a:effectLst/>
                <a:latin typeface="Lucida Console"/>
                <a:cs typeface="Lucida Console"/>
              </a:rPr>
            </a:br>
            <a:r>
              <a:rPr lang="en-US" sz="2400" dirty="0" smtClean="0">
                <a:effectLst/>
                <a:latin typeface="Lucida Console"/>
                <a:cs typeface="Lucida Console"/>
              </a:rPr>
              <a:t>	</a:t>
            </a:r>
            <a:r>
              <a:rPr lang="en-US" sz="2400" b="1" dirty="0" smtClean="0">
                <a:effectLst/>
                <a:latin typeface="Lucida Console"/>
                <a:cs typeface="Lucida Console"/>
              </a:rPr>
              <a:t>return </a:t>
            </a:r>
            <a:r>
              <a:rPr lang="en-US" sz="2400" dirty="0">
                <a:effectLst/>
                <a:latin typeface="Lucida Console"/>
                <a:cs typeface="Lucida Console"/>
              </a:rPr>
              <a:t>"</a:t>
            </a:r>
            <a:r>
              <a:rPr lang="en-US" sz="2400" dirty="0" err="1">
                <a:effectLst/>
                <a:latin typeface="Lucida Console"/>
                <a:cs typeface="Lucida Console"/>
              </a:rPr>
              <a:t>rgb</a:t>
            </a:r>
            <a:r>
              <a:rPr lang="en-US" sz="2400" dirty="0">
                <a:effectLst/>
                <a:latin typeface="Lucida Console"/>
                <a:cs typeface="Lucida Console"/>
              </a:rPr>
              <a:t>(" </a:t>
            </a:r>
            <a:r>
              <a:rPr lang="en-US" sz="2400" b="1" dirty="0">
                <a:effectLst/>
                <a:latin typeface="Lucida Console"/>
                <a:cs typeface="Lucida Console"/>
              </a:rPr>
              <a:t>+ </a:t>
            </a:r>
            <a:r>
              <a:rPr lang="en-US" sz="2400" dirty="0" err="1">
                <a:effectLst/>
                <a:latin typeface="Lucida Console"/>
                <a:cs typeface="Lucida Console"/>
              </a:rPr>
              <a:t>this.red</a:t>
            </a:r>
            <a:r>
              <a:rPr lang="en-US" sz="2400" dirty="0">
                <a:effectLst/>
                <a:latin typeface="Lucida Console"/>
                <a:cs typeface="Lucida Console"/>
              </a:rPr>
              <a:t> </a:t>
            </a:r>
            <a:r>
              <a:rPr lang="en-US" sz="2400" b="1" dirty="0">
                <a:effectLst/>
                <a:latin typeface="Lucida Console"/>
                <a:cs typeface="Lucida Console"/>
              </a:rPr>
              <a:t>+ </a:t>
            </a:r>
            <a:r>
              <a:rPr lang="en-US" sz="2400" dirty="0">
                <a:effectLst/>
                <a:latin typeface="Lucida Console"/>
                <a:cs typeface="Lucida Console"/>
              </a:rPr>
              <a:t>"," </a:t>
            </a:r>
            <a:r>
              <a:rPr lang="en-US" sz="2400" b="1" dirty="0" smtClean="0">
                <a:effectLst/>
                <a:latin typeface="Lucida Console"/>
                <a:cs typeface="Lucida Console"/>
              </a:rPr>
              <a:t>+</a:t>
            </a:r>
          </a:p>
          <a:p>
            <a:pPr marL="0" indent="0">
              <a:buNone/>
            </a:pPr>
            <a:r>
              <a:rPr lang="en-US" sz="2400" b="1" dirty="0">
                <a:effectLst/>
                <a:latin typeface="Lucida Console"/>
                <a:cs typeface="Lucida Console"/>
              </a:rPr>
              <a:t>	</a:t>
            </a:r>
            <a:r>
              <a:rPr lang="en-US" sz="2400" b="1" dirty="0" smtClean="0">
                <a:effectLst/>
                <a:latin typeface="Lucida Console"/>
                <a:cs typeface="Lucida Console"/>
              </a:rPr>
              <a:t> </a:t>
            </a:r>
            <a:r>
              <a:rPr lang="en-US" sz="2400" dirty="0" err="1">
                <a:effectLst/>
                <a:latin typeface="Lucida Console"/>
                <a:cs typeface="Lucida Console"/>
              </a:rPr>
              <a:t>this.green</a:t>
            </a:r>
            <a:r>
              <a:rPr lang="en-US" sz="2400" dirty="0">
                <a:effectLst/>
                <a:latin typeface="Lucida Console"/>
                <a:cs typeface="Lucida Console"/>
              </a:rPr>
              <a:t> </a:t>
            </a:r>
            <a:r>
              <a:rPr lang="en-US" sz="2400" b="1" dirty="0" smtClean="0">
                <a:effectLst/>
                <a:latin typeface="Lucida Console"/>
                <a:cs typeface="Lucida Console"/>
              </a:rPr>
              <a:t>+ </a:t>
            </a:r>
            <a:r>
              <a:rPr lang="en-US" sz="2400" dirty="0">
                <a:effectLst/>
                <a:latin typeface="Lucida Console"/>
                <a:cs typeface="Lucida Console"/>
              </a:rPr>
              <a:t>"," </a:t>
            </a:r>
            <a:r>
              <a:rPr lang="en-US" sz="2400" b="1" dirty="0">
                <a:effectLst/>
                <a:latin typeface="Lucida Console"/>
                <a:cs typeface="Lucida Console"/>
              </a:rPr>
              <a:t>+ </a:t>
            </a:r>
            <a:r>
              <a:rPr lang="en-US" sz="2400" dirty="0" err="1">
                <a:effectLst/>
                <a:latin typeface="Lucida Console"/>
                <a:cs typeface="Lucida Console"/>
              </a:rPr>
              <a:t>this.blue</a:t>
            </a:r>
            <a:r>
              <a:rPr lang="en-US" sz="2400" dirty="0">
                <a:effectLst/>
                <a:latin typeface="Lucida Console"/>
                <a:cs typeface="Lucida Console"/>
              </a:rPr>
              <a:t> </a:t>
            </a:r>
            <a:r>
              <a:rPr lang="en-US" sz="2400" b="1" dirty="0">
                <a:effectLst/>
                <a:latin typeface="Lucida Console"/>
                <a:cs typeface="Lucida Console"/>
              </a:rPr>
              <a:t>+ </a:t>
            </a:r>
            <a:r>
              <a:rPr lang="en-US" sz="2400" dirty="0">
                <a:effectLst/>
                <a:latin typeface="Lucida Console"/>
                <a:cs typeface="Lucida Console"/>
              </a:rPr>
              <a:t>"</a:t>
            </a:r>
            <a:r>
              <a:rPr lang="en-US" sz="2400" dirty="0" smtClean="0">
                <a:effectLst/>
                <a:latin typeface="Lucida Console"/>
                <a:cs typeface="Lucida Console"/>
              </a:rPr>
              <a:t>)”;</a:t>
            </a:r>
          </a:p>
          <a:p>
            <a:pPr marL="0" indent="0">
              <a:buNone/>
            </a:pPr>
            <a:r>
              <a:rPr lang="en-US" sz="2400" dirty="0">
                <a:effectLst/>
                <a:latin typeface="Lucida Console"/>
                <a:cs typeface="Lucida Console"/>
              </a:rPr>
              <a:t> </a:t>
            </a:r>
            <a:r>
              <a:rPr lang="en-US" sz="2400" dirty="0" smtClean="0">
                <a:effectLst/>
                <a:latin typeface="Lucida Console"/>
                <a:cs typeface="Lucida Console"/>
              </a:rPr>
              <a:t>  }</a:t>
            </a:r>
          </a:p>
          <a:p>
            <a:pPr marL="0" indent="0">
              <a:buNone/>
            </a:pPr>
            <a:r>
              <a:rPr lang="en-US" sz="2400" dirty="0">
                <a:effectLst/>
                <a:latin typeface="Lucida Console"/>
                <a:cs typeface="Lucida Console"/>
              </a:rPr>
              <a:t>}</a:t>
            </a:r>
            <a:r>
              <a:rPr lang="en-US" sz="2400" dirty="0" smtClean="0">
                <a:effectLst/>
                <a:latin typeface="Lucida Console"/>
                <a:cs typeface="Lucida Console"/>
              </a:rPr>
              <a:t> </a:t>
            </a:r>
            <a:endParaRPr lang="en-US" sz="2400" dirty="0">
              <a:effectLst/>
              <a:latin typeface="Lucida Console"/>
              <a:cs typeface="Lucida Console"/>
            </a:endParaRPr>
          </a:p>
          <a:p>
            <a:pPr marL="0" indent="0">
              <a:buNone/>
            </a:pPr>
            <a:r>
              <a:rPr lang="en-US" sz="2400" dirty="0">
                <a:effectLst/>
                <a:latin typeface="Lucida Console"/>
                <a:cs typeface="Lucida Console"/>
              </a:rPr>
              <a:t>green </a:t>
            </a:r>
            <a:r>
              <a:rPr lang="en-US" sz="2400" b="1" dirty="0">
                <a:effectLst/>
                <a:latin typeface="Lucida Console"/>
                <a:cs typeface="Lucida Console"/>
              </a:rPr>
              <a:t>= new </a:t>
            </a:r>
            <a:r>
              <a:rPr lang="en-US" sz="2400" dirty="0">
                <a:effectLst/>
                <a:latin typeface="Lucida Console"/>
                <a:cs typeface="Lucida Console"/>
              </a:rPr>
              <a:t>Color(0, 255, 0)</a:t>
            </a:r>
            <a:r>
              <a:rPr lang="en-US" sz="2400" dirty="0" smtClean="0">
                <a:effectLst/>
                <a:latin typeface="Lucida Console"/>
                <a:cs typeface="Lucida Console"/>
              </a:rPr>
              <a:t>;</a:t>
            </a:r>
          </a:p>
          <a:p>
            <a:pPr marL="0" indent="0">
              <a:buNone/>
            </a:pPr>
            <a:r>
              <a:rPr lang="en-US" sz="2400" dirty="0" err="1" smtClean="0">
                <a:effectLst/>
                <a:latin typeface="Lucida Console"/>
                <a:cs typeface="Lucida Console"/>
              </a:rPr>
              <a:t>green.toCSS</a:t>
            </a:r>
            <a:r>
              <a:rPr lang="en-US" sz="2400" dirty="0">
                <a:effectLst/>
                <a:latin typeface="Lucida Console"/>
                <a:cs typeface="Lucida Console"/>
              </a:rPr>
              <a:t>()</a:t>
            </a:r>
            <a:r>
              <a:rPr lang="en-US" sz="2400" dirty="0" smtClean="0">
                <a:effectLst/>
                <a:latin typeface="Lucida Console"/>
                <a:cs typeface="Lucida Console"/>
              </a:rPr>
              <a:t>;</a:t>
            </a:r>
          </a:p>
          <a:p>
            <a:r>
              <a:rPr lang="en-US" dirty="0" smtClean="0">
                <a:effectLst/>
              </a:rPr>
              <a:t>each color has its own copy of method </a:t>
            </a:r>
            <a:r>
              <a:rPr lang="en-US" dirty="0" err="1" smtClean="0">
                <a:effectLst/>
              </a:rPr>
              <a:t>toCSS</a:t>
            </a:r>
            <a:endParaRPr lang="en-US" dirty="0">
              <a:effectLst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184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With Prototype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1268761"/>
            <a:ext cx="8123989" cy="5265392"/>
          </a:xfrm>
        </p:spPr>
        <p:txBody>
          <a:bodyPr/>
          <a:lstStyle/>
          <a:p>
            <a:pPr marL="0" indent="0">
              <a:buNone/>
            </a:pPr>
            <a:r>
              <a:rPr lang="en-US" b="1" dirty="0" err="1">
                <a:effectLst/>
                <a:latin typeface="Lucida Console"/>
                <a:cs typeface="Lucida Console"/>
              </a:rPr>
              <a:t>var</a:t>
            </a:r>
            <a:r>
              <a:rPr lang="en-US" b="1" dirty="0">
                <a:effectLst/>
                <a:latin typeface="Lucida Console"/>
                <a:cs typeface="Lucida Console"/>
              </a:rPr>
              <a:t> </a:t>
            </a:r>
            <a:r>
              <a:rPr lang="en-US" dirty="0">
                <a:effectLst/>
                <a:latin typeface="Lucida Console"/>
                <a:cs typeface="Lucida Console"/>
              </a:rPr>
              <a:t>Color </a:t>
            </a:r>
            <a:r>
              <a:rPr lang="en-US" b="1" dirty="0">
                <a:effectLst/>
                <a:latin typeface="Lucida Console"/>
                <a:cs typeface="Lucida Console"/>
              </a:rPr>
              <a:t>= function </a:t>
            </a:r>
            <a:r>
              <a:rPr lang="en-US" dirty="0">
                <a:effectLst/>
                <a:latin typeface="Lucida Console"/>
                <a:cs typeface="Lucida Console"/>
              </a:rPr>
              <a:t>(r, g, b) {</a:t>
            </a:r>
            <a:br>
              <a:rPr lang="en-US" dirty="0">
                <a:effectLst/>
                <a:latin typeface="Lucida Console"/>
                <a:cs typeface="Lucida Console"/>
              </a:rPr>
            </a:br>
            <a:r>
              <a:rPr lang="en-US" dirty="0" smtClean="0">
                <a:effectLst/>
                <a:latin typeface="Lucida Console"/>
                <a:cs typeface="Lucida Console"/>
              </a:rPr>
              <a:t>	</a:t>
            </a:r>
            <a:r>
              <a:rPr lang="en-US" dirty="0" err="1" smtClean="0">
                <a:effectLst/>
                <a:latin typeface="Lucida Console"/>
                <a:cs typeface="Lucida Console"/>
              </a:rPr>
              <a:t>this.red</a:t>
            </a:r>
            <a:r>
              <a:rPr lang="en-US" dirty="0" smtClean="0">
                <a:effectLst/>
                <a:latin typeface="Lucida Console"/>
                <a:cs typeface="Lucida Console"/>
              </a:rPr>
              <a:t> </a:t>
            </a:r>
            <a:r>
              <a:rPr lang="en-US" b="1" dirty="0">
                <a:effectLst/>
                <a:latin typeface="Lucida Console"/>
                <a:cs typeface="Lucida Console"/>
              </a:rPr>
              <a:t>= </a:t>
            </a:r>
            <a:r>
              <a:rPr lang="en-US" dirty="0">
                <a:effectLst/>
                <a:latin typeface="Lucida Console"/>
                <a:cs typeface="Lucida Console"/>
              </a:rPr>
              <a:t>r</a:t>
            </a:r>
            <a:r>
              <a:rPr lang="en-US" dirty="0" smtClean="0">
                <a:effectLst/>
                <a:latin typeface="Lucida Console"/>
                <a:cs typeface="Lucida Console"/>
              </a:rPr>
              <a:t>;</a:t>
            </a:r>
          </a:p>
          <a:p>
            <a:pPr marL="0" indent="0">
              <a:buNone/>
            </a:pPr>
            <a:r>
              <a:rPr lang="en-US" dirty="0">
                <a:effectLst/>
                <a:latin typeface="Lucida Console"/>
                <a:cs typeface="Lucida Console"/>
              </a:rPr>
              <a:t>	</a:t>
            </a:r>
            <a:r>
              <a:rPr lang="en-US" dirty="0" err="1" smtClean="0">
                <a:effectLst/>
                <a:latin typeface="Lucida Console"/>
                <a:cs typeface="Lucida Console"/>
              </a:rPr>
              <a:t>this.green</a:t>
            </a:r>
            <a:r>
              <a:rPr lang="en-US" dirty="0" smtClean="0">
                <a:effectLst/>
                <a:latin typeface="Lucida Console"/>
                <a:cs typeface="Lucida Console"/>
              </a:rPr>
              <a:t> </a:t>
            </a:r>
            <a:r>
              <a:rPr lang="en-US" b="1" dirty="0">
                <a:effectLst/>
                <a:latin typeface="Lucida Console"/>
                <a:cs typeface="Lucida Console"/>
              </a:rPr>
              <a:t>= </a:t>
            </a:r>
            <a:r>
              <a:rPr lang="en-US" dirty="0">
                <a:effectLst/>
                <a:latin typeface="Lucida Console"/>
                <a:cs typeface="Lucida Console"/>
              </a:rPr>
              <a:t>g</a:t>
            </a:r>
            <a:r>
              <a:rPr lang="en-US" dirty="0" smtClean="0">
                <a:effectLst/>
                <a:latin typeface="Lucida Console"/>
                <a:cs typeface="Lucida Console"/>
              </a:rPr>
              <a:t>;</a:t>
            </a:r>
          </a:p>
          <a:p>
            <a:pPr marL="0" indent="0">
              <a:buNone/>
            </a:pPr>
            <a:r>
              <a:rPr lang="en-US" dirty="0">
                <a:effectLst/>
                <a:latin typeface="Lucida Console"/>
                <a:cs typeface="Lucida Console"/>
              </a:rPr>
              <a:t>	</a:t>
            </a:r>
            <a:r>
              <a:rPr lang="en-US" dirty="0" err="1" smtClean="0">
                <a:effectLst/>
                <a:latin typeface="Lucida Console"/>
                <a:cs typeface="Lucida Console"/>
              </a:rPr>
              <a:t>this.blue</a:t>
            </a:r>
            <a:r>
              <a:rPr lang="en-US" dirty="0" smtClean="0">
                <a:effectLst/>
                <a:latin typeface="Lucida Console"/>
                <a:cs typeface="Lucida Console"/>
              </a:rPr>
              <a:t> </a:t>
            </a:r>
            <a:r>
              <a:rPr lang="en-US" b="1" dirty="0">
                <a:effectLst/>
                <a:latin typeface="Lucida Console"/>
                <a:cs typeface="Lucida Console"/>
              </a:rPr>
              <a:t>= </a:t>
            </a:r>
            <a:r>
              <a:rPr lang="en-US" dirty="0">
                <a:effectLst/>
                <a:latin typeface="Lucida Console"/>
                <a:cs typeface="Lucida Console"/>
              </a:rPr>
              <a:t>b; } </a:t>
            </a:r>
          </a:p>
          <a:p>
            <a:pPr marL="0" indent="0">
              <a:buNone/>
            </a:pPr>
            <a:r>
              <a:rPr lang="en-US" b="1" dirty="0" err="1">
                <a:effectLst/>
                <a:latin typeface="Lucida Console"/>
                <a:cs typeface="Lucida Console"/>
              </a:rPr>
              <a:t>Color</a:t>
            </a:r>
            <a:r>
              <a:rPr lang="en-US" dirty="0" err="1">
                <a:effectLst/>
                <a:latin typeface="Lucida Console"/>
                <a:cs typeface="Lucida Console"/>
              </a:rPr>
              <a:t>.</a:t>
            </a:r>
            <a:r>
              <a:rPr lang="en-US" b="1" dirty="0" err="1">
                <a:effectLst/>
                <a:latin typeface="Lucida Console"/>
                <a:cs typeface="Lucida Console"/>
              </a:rPr>
              <a:t>prototype</a:t>
            </a:r>
            <a:r>
              <a:rPr lang="en-US" dirty="0" err="1">
                <a:effectLst/>
                <a:latin typeface="Lucida Console"/>
                <a:cs typeface="Lucida Console"/>
              </a:rPr>
              <a:t>.toCSS</a:t>
            </a:r>
            <a:r>
              <a:rPr lang="en-US" dirty="0">
                <a:effectLst/>
                <a:latin typeface="Lucida Console"/>
                <a:cs typeface="Lucida Console"/>
              </a:rPr>
              <a:t> </a:t>
            </a:r>
            <a:r>
              <a:rPr lang="en-US" b="1" dirty="0">
                <a:effectLst/>
                <a:latin typeface="Lucida Console"/>
                <a:cs typeface="Lucida Console"/>
              </a:rPr>
              <a:t>= function </a:t>
            </a:r>
            <a:r>
              <a:rPr lang="en-US" dirty="0">
                <a:effectLst/>
                <a:latin typeface="Lucida Console"/>
                <a:cs typeface="Lucida Console"/>
              </a:rPr>
              <a:t>() {</a:t>
            </a:r>
            <a:br>
              <a:rPr lang="en-US" dirty="0">
                <a:effectLst/>
                <a:latin typeface="Lucida Console"/>
                <a:cs typeface="Lucida Console"/>
              </a:rPr>
            </a:br>
            <a:r>
              <a:rPr lang="en-US" dirty="0" smtClean="0">
                <a:effectLst/>
                <a:latin typeface="Lucida Console"/>
                <a:cs typeface="Lucida Console"/>
              </a:rPr>
              <a:t>	</a:t>
            </a:r>
            <a:r>
              <a:rPr lang="en-US" b="1" dirty="0" smtClean="0">
                <a:effectLst/>
                <a:latin typeface="Lucida Console"/>
                <a:cs typeface="Lucida Console"/>
              </a:rPr>
              <a:t>return </a:t>
            </a:r>
            <a:r>
              <a:rPr lang="en-US" dirty="0">
                <a:effectLst/>
                <a:latin typeface="Lucida Console"/>
                <a:cs typeface="Lucida Console"/>
              </a:rPr>
              <a:t>"</a:t>
            </a:r>
            <a:r>
              <a:rPr lang="en-US" dirty="0" err="1">
                <a:effectLst/>
                <a:latin typeface="Lucida Console"/>
                <a:cs typeface="Lucida Console"/>
              </a:rPr>
              <a:t>rgb</a:t>
            </a:r>
            <a:r>
              <a:rPr lang="en-US" dirty="0">
                <a:effectLst/>
                <a:latin typeface="Lucida Console"/>
                <a:cs typeface="Lucida Console"/>
              </a:rPr>
              <a:t>(" </a:t>
            </a:r>
            <a:r>
              <a:rPr lang="en-US" b="1" dirty="0">
                <a:effectLst/>
                <a:latin typeface="Lucida Console"/>
                <a:cs typeface="Lucida Console"/>
              </a:rPr>
              <a:t>+ </a:t>
            </a:r>
            <a:r>
              <a:rPr lang="en-US" dirty="0" err="1">
                <a:effectLst/>
                <a:latin typeface="Lucida Console"/>
                <a:cs typeface="Lucida Console"/>
              </a:rPr>
              <a:t>this.red</a:t>
            </a:r>
            <a:r>
              <a:rPr lang="en-US" dirty="0">
                <a:effectLst/>
                <a:latin typeface="Lucida Console"/>
                <a:cs typeface="Lucida Console"/>
              </a:rPr>
              <a:t> </a:t>
            </a:r>
            <a:r>
              <a:rPr lang="en-US" b="1" dirty="0">
                <a:effectLst/>
                <a:latin typeface="Lucida Console"/>
                <a:cs typeface="Lucida Console"/>
              </a:rPr>
              <a:t>+ </a:t>
            </a:r>
            <a:r>
              <a:rPr lang="en-US" dirty="0">
                <a:effectLst/>
                <a:latin typeface="Lucida Console"/>
                <a:cs typeface="Lucida Console"/>
              </a:rPr>
              <a:t>"</a:t>
            </a:r>
            <a:r>
              <a:rPr lang="en-US" dirty="0" smtClean="0">
                <a:effectLst/>
                <a:latin typeface="Lucida Console"/>
                <a:cs typeface="Lucida Console"/>
              </a:rPr>
              <a:t>,”</a:t>
            </a:r>
          </a:p>
          <a:p>
            <a:pPr marL="0" indent="0">
              <a:buNone/>
            </a:pPr>
            <a:r>
              <a:rPr lang="en-US" dirty="0">
                <a:effectLst/>
                <a:latin typeface="Lucida Console"/>
                <a:cs typeface="Lucida Console"/>
              </a:rPr>
              <a:t>	</a:t>
            </a:r>
            <a:r>
              <a:rPr lang="en-US" dirty="0" smtClean="0">
                <a:effectLst/>
                <a:latin typeface="Lucida Console"/>
                <a:cs typeface="Lucida Console"/>
              </a:rPr>
              <a:t> </a:t>
            </a:r>
            <a:r>
              <a:rPr lang="en-US" b="1" dirty="0">
                <a:effectLst/>
                <a:latin typeface="Lucida Console"/>
                <a:cs typeface="Lucida Console"/>
              </a:rPr>
              <a:t>+ </a:t>
            </a:r>
            <a:r>
              <a:rPr lang="en-US" dirty="0" err="1">
                <a:effectLst/>
                <a:latin typeface="Lucida Console"/>
                <a:cs typeface="Lucida Console"/>
              </a:rPr>
              <a:t>this.green</a:t>
            </a:r>
            <a:r>
              <a:rPr lang="en-US" dirty="0">
                <a:effectLst/>
                <a:latin typeface="Lucida Console"/>
                <a:cs typeface="Lucida Console"/>
              </a:rPr>
              <a:t> </a:t>
            </a:r>
            <a:r>
              <a:rPr lang="en-US" b="1" dirty="0" smtClean="0">
                <a:effectLst/>
                <a:latin typeface="Lucida Console"/>
                <a:cs typeface="Lucida Console"/>
              </a:rPr>
              <a:t>+ </a:t>
            </a:r>
            <a:r>
              <a:rPr lang="en-US" dirty="0">
                <a:effectLst/>
                <a:latin typeface="Lucida Console"/>
                <a:cs typeface="Lucida Console"/>
              </a:rPr>
              <a:t>"," </a:t>
            </a:r>
            <a:r>
              <a:rPr lang="en-US" b="1" dirty="0">
                <a:effectLst/>
                <a:latin typeface="Lucida Console"/>
                <a:cs typeface="Lucida Console"/>
              </a:rPr>
              <a:t>+ </a:t>
            </a:r>
            <a:r>
              <a:rPr lang="en-US" dirty="0" err="1" smtClean="0">
                <a:effectLst/>
                <a:latin typeface="Lucida Console"/>
                <a:cs typeface="Lucida Console"/>
              </a:rPr>
              <a:t>this.blue</a:t>
            </a:r>
            <a:endParaRPr lang="en-US" dirty="0">
              <a:effectLst/>
              <a:latin typeface="Lucida Console"/>
              <a:cs typeface="Lucida Console"/>
            </a:endParaRPr>
          </a:p>
          <a:p>
            <a:pPr marL="0" indent="0">
              <a:buNone/>
            </a:pPr>
            <a:r>
              <a:rPr lang="en-US" b="1" dirty="0">
                <a:effectLst/>
                <a:latin typeface="Lucida Console"/>
                <a:cs typeface="Lucida Console"/>
              </a:rPr>
              <a:t>	</a:t>
            </a:r>
            <a:r>
              <a:rPr lang="en-US" b="1" dirty="0" smtClean="0">
                <a:effectLst/>
                <a:latin typeface="Lucida Console"/>
                <a:cs typeface="Lucida Console"/>
              </a:rPr>
              <a:t> + </a:t>
            </a:r>
            <a:r>
              <a:rPr lang="en-US" dirty="0">
                <a:effectLst/>
                <a:latin typeface="Lucida Console"/>
                <a:cs typeface="Lucida Console"/>
              </a:rPr>
              <a:t>")"; } </a:t>
            </a:r>
          </a:p>
          <a:p>
            <a:pPr marL="0" indent="0">
              <a:buNone/>
            </a:pPr>
            <a:r>
              <a:rPr lang="en-US" dirty="0">
                <a:effectLst/>
                <a:latin typeface="Lucida Console"/>
                <a:cs typeface="Lucida Console"/>
              </a:rPr>
              <a:t>green </a:t>
            </a:r>
            <a:r>
              <a:rPr lang="en-US" b="1" dirty="0">
                <a:effectLst/>
                <a:latin typeface="Lucida Console"/>
                <a:cs typeface="Lucida Console"/>
              </a:rPr>
              <a:t>= new </a:t>
            </a:r>
            <a:r>
              <a:rPr lang="en-US" dirty="0">
                <a:effectLst/>
                <a:latin typeface="Lucida Console"/>
                <a:cs typeface="Lucida Console"/>
              </a:rPr>
              <a:t>Color(0, 255, 0)</a:t>
            </a:r>
            <a:r>
              <a:rPr lang="en-US" dirty="0" smtClean="0">
                <a:effectLst/>
                <a:latin typeface="Lucida Console"/>
                <a:cs typeface="Lucida Console"/>
              </a:rPr>
              <a:t>;</a:t>
            </a:r>
          </a:p>
          <a:p>
            <a:pPr marL="0" indent="0">
              <a:buNone/>
            </a:pPr>
            <a:r>
              <a:rPr lang="en-US" dirty="0" err="1" smtClean="0">
                <a:effectLst/>
                <a:latin typeface="Lucida Console"/>
                <a:cs typeface="Lucida Console"/>
              </a:rPr>
              <a:t>green.toCSS</a:t>
            </a:r>
            <a:r>
              <a:rPr lang="en-US" dirty="0">
                <a:effectLst/>
                <a:latin typeface="Lucida Console"/>
                <a:cs typeface="Lucida Console"/>
              </a:rPr>
              <a:t>(); </a:t>
            </a:r>
          </a:p>
        </p:txBody>
      </p:sp>
    </p:spTree>
    <p:extLst>
      <p:ext uri="{BB962C8B-B14F-4D97-AF65-F5344CB8AC3E}">
        <p14:creationId xmlns:p14="http://schemas.microsoft.com/office/powerpoint/2010/main" val="295009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US" dirty="0" smtClean="0"/>
              <a:t>bjects </a:t>
            </a:r>
            <a:r>
              <a:rPr lang="en-US" dirty="0" smtClean="0"/>
              <a:t>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functions as object constructors.. new, this</a:t>
            </a:r>
          </a:p>
          <a:p>
            <a:pPr marL="457200" lvl="1" indent="0">
              <a:buNone/>
            </a:pPr>
            <a:r>
              <a:rPr lang="en-US" dirty="0" err="1" smtClean="0"/>
              <a:t>var</a:t>
            </a:r>
            <a:r>
              <a:rPr lang="en-US" dirty="0" smtClean="0"/>
              <a:t> Person = function(name) {</a:t>
            </a:r>
          </a:p>
          <a:p>
            <a:pPr marL="457200" lvl="1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this.name</a:t>
            </a:r>
            <a:r>
              <a:rPr lang="en-US" dirty="0" smtClean="0"/>
              <a:t> = name;</a:t>
            </a:r>
          </a:p>
          <a:p>
            <a:pPr marL="457200" lvl="1" indent="0">
              <a:buNone/>
            </a:pPr>
            <a:r>
              <a:rPr lang="en-US" dirty="0" smtClean="0"/>
              <a:t>};</a:t>
            </a:r>
          </a:p>
          <a:p>
            <a:pPr marL="457200" lvl="1" indent="0">
              <a:buNone/>
            </a:pP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 err="1" smtClean="0"/>
              <a:t>davide</a:t>
            </a:r>
            <a:r>
              <a:rPr lang="en-US" dirty="0" smtClean="0"/>
              <a:t> = new Person('Davide');</a:t>
            </a:r>
          </a:p>
          <a:p>
            <a:pPr marL="457200" lvl="1" indent="0">
              <a:buNone/>
            </a:pPr>
            <a:r>
              <a:rPr lang="en-US" dirty="0" err="1" smtClean="0"/>
              <a:t>console.log</a:t>
            </a:r>
            <a:r>
              <a:rPr lang="en-US" dirty="0" smtClean="0"/>
              <a:t>(</a:t>
            </a:r>
            <a:r>
              <a:rPr lang="en-US" dirty="0" err="1" smtClean="0"/>
              <a:t>davide.name</a:t>
            </a:r>
            <a:r>
              <a:rPr lang="en-US" dirty="0" smtClean="0"/>
              <a:t>);</a:t>
            </a:r>
          </a:p>
          <a:p>
            <a:r>
              <a:rPr lang="en-US" dirty="0" smtClean="0"/>
              <a:t>not </a:t>
            </a:r>
            <a:r>
              <a:rPr lang="en-US" dirty="0" smtClean="0"/>
              <a:t>classes</a:t>
            </a:r>
            <a:r>
              <a:rPr lang="mr-IN" smtClean="0"/>
              <a:t>…</a:t>
            </a:r>
            <a:r>
              <a:rPr lang="en-US" smtClean="0"/>
              <a:t> </a:t>
            </a:r>
            <a:r>
              <a:rPr lang="en-US" dirty="0" smtClean="0"/>
              <a:t>prototype based</a:t>
            </a:r>
          </a:p>
          <a:p>
            <a:pPr marL="457200" lvl="1" indent="0">
              <a:buNone/>
            </a:pPr>
            <a:r>
              <a:rPr lang="en-US" dirty="0" err="1" smtClean="0"/>
              <a:t>Person.prototype.getName</a:t>
            </a:r>
            <a:r>
              <a:rPr lang="en-US" dirty="0" smtClean="0"/>
              <a:t> = function() {</a:t>
            </a:r>
          </a:p>
          <a:p>
            <a:pPr marL="457200" lvl="1" indent="0">
              <a:buNone/>
            </a:pPr>
            <a:r>
              <a:rPr lang="en-US" dirty="0" smtClean="0"/>
              <a:t>    return </a:t>
            </a:r>
            <a:r>
              <a:rPr lang="en-US" dirty="0" err="1" smtClean="0"/>
              <a:t>this.name</a:t>
            </a:r>
            <a:r>
              <a:rPr lang="en-US" dirty="0" smtClean="0"/>
              <a:t>;</a:t>
            </a:r>
          </a:p>
          <a:p>
            <a:pPr marL="457200" lvl="1" indent="0">
              <a:buNone/>
            </a:pPr>
            <a:r>
              <a:rPr lang="en-US" dirty="0" smtClean="0"/>
              <a:t>};</a:t>
            </a:r>
          </a:p>
          <a:p>
            <a:pPr marL="457200" lvl="1" indent="0">
              <a:buNone/>
            </a:pP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 err="1" smtClean="0"/>
              <a:t>davide</a:t>
            </a:r>
            <a:r>
              <a:rPr lang="en-US" dirty="0" smtClean="0"/>
              <a:t> = new Person('Davide');</a:t>
            </a:r>
          </a:p>
          <a:p>
            <a:pPr marL="457200" lvl="1" indent="0">
              <a:buNone/>
            </a:pPr>
            <a:r>
              <a:rPr lang="en-US" dirty="0" err="1" smtClean="0"/>
              <a:t>davide.getName</a:t>
            </a:r>
            <a:r>
              <a:rPr lang="en-US" dirty="0" smtClean="0"/>
              <a:t>();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377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Inheritance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1268761"/>
            <a:ext cx="8353269" cy="5265392"/>
          </a:xfrm>
        </p:spPr>
        <p:txBody>
          <a:bodyPr>
            <a:normAutofit fontScale="77500" lnSpcReduction="20000"/>
          </a:bodyPr>
          <a:lstStyle/>
          <a:p>
            <a:pPr marL="57150" indent="0">
              <a:buNone/>
            </a:pPr>
            <a:r>
              <a:rPr lang="en-US" sz="3400" dirty="0" err="1" smtClean="0"/>
              <a:t>var</a:t>
            </a:r>
            <a:r>
              <a:rPr lang="en-US" sz="3400" dirty="0" smtClean="0"/>
              <a:t> Person = function(name) {</a:t>
            </a:r>
          </a:p>
          <a:p>
            <a:pPr marL="57150" indent="0">
              <a:buNone/>
            </a:pPr>
            <a:r>
              <a:rPr lang="en-US" sz="3400" dirty="0" smtClean="0"/>
              <a:t>    </a:t>
            </a:r>
            <a:r>
              <a:rPr lang="en-US" sz="3400" dirty="0" err="1" smtClean="0"/>
              <a:t>this.name</a:t>
            </a:r>
            <a:r>
              <a:rPr lang="en-US" sz="3400" dirty="0" smtClean="0"/>
              <a:t> = name;</a:t>
            </a:r>
          </a:p>
          <a:p>
            <a:pPr marL="57150" indent="0">
              <a:buNone/>
            </a:pPr>
            <a:r>
              <a:rPr lang="en-US" sz="3400" dirty="0" smtClean="0"/>
              <a:t>};</a:t>
            </a:r>
          </a:p>
          <a:p>
            <a:pPr marL="57150" indent="0">
              <a:buNone/>
            </a:pPr>
            <a:r>
              <a:rPr lang="en-US" sz="3400" dirty="0" err="1" smtClean="0"/>
              <a:t>Person.prototype.getName</a:t>
            </a:r>
            <a:r>
              <a:rPr lang="en-US" sz="3400" dirty="0" smtClean="0"/>
              <a:t> = function() {</a:t>
            </a:r>
          </a:p>
          <a:p>
            <a:pPr marL="57150" indent="0">
              <a:buNone/>
            </a:pPr>
            <a:r>
              <a:rPr lang="en-US" sz="3400" dirty="0" smtClean="0"/>
              <a:t>    return </a:t>
            </a:r>
            <a:r>
              <a:rPr lang="en-US" sz="3400" dirty="0" err="1" smtClean="0"/>
              <a:t>this.name</a:t>
            </a:r>
            <a:r>
              <a:rPr lang="en-US" sz="3400" dirty="0" smtClean="0"/>
              <a:t>;</a:t>
            </a:r>
          </a:p>
          <a:p>
            <a:pPr marL="57150" indent="0">
              <a:buNone/>
            </a:pPr>
            <a:r>
              <a:rPr lang="en-US" sz="3400" dirty="0" smtClean="0"/>
              <a:t>};</a:t>
            </a:r>
          </a:p>
          <a:p>
            <a:pPr marL="57150" indent="0">
              <a:buNone/>
            </a:pPr>
            <a:r>
              <a:rPr lang="en-US" sz="3400" dirty="0" err="1" smtClean="0"/>
              <a:t>var</a:t>
            </a:r>
            <a:r>
              <a:rPr lang="en-US" sz="3400" dirty="0" smtClean="0"/>
              <a:t> Student = function(name, </a:t>
            </a:r>
            <a:r>
              <a:rPr lang="en-US" sz="3400" dirty="0" err="1" smtClean="0"/>
              <a:t>matricolaID</a:t>
            </a:r>
            <a:r>
              <a:rPr lang="en-US" sz="3400" dirty="0" smtClean="0"/>
              <a:t>) {</a:t>
            </a:r>
          </a:p>
          <a:p>
            <a:pPr marL="57150" indent="0">
              <a:buNone/>
            </a:pPr>
            <a:r>
              <a:rPr lang="en-US" sz="3400" dirty="0" smtClean="0"/>
              <a:t>	</a:t>
            </a:r>
            <a:r>
              <a:rPr lang="en-US" sz="3400" dirty="0" err="1" smtClean="0"/>
              <a:t>this.name</a:t>
            </a:r>
            <a:r>
              <a:rPr lang="en-US" sz="3400" dirty="0" smtClean="0"/>
              <a:t> = name;</a:t>
            </a:r>
          </a:p>
          <a:p>
            <a:pPr marL="57150" indent="0">
              <a:buNone/>
            </a:pPr>
            <a:r>
              <a:rPr lang="en-US" sz="3400" dirty="0" smtClean="0"/>
              <a:t>	</a:t>
            </a:r>
            <a:r>
              <a:rPr lang="en-US" sz="3400" dirty="0" err="1" smtClean="0"/>
              <a:t>this.matricola</a:t>
            </a:r>
            <a:r>
              <a:rPr lang="en-US" sz="3400" dirty="0" smtClean="0"/>
              <a:t> = </a:t>
            </a:r>
            <a:r>
              <a:rPr lang="en-US" sz="3400" dirty="0" err="1" smtClean="0"/>
              <a:t>matricolaID</a:t>
            </a:r>
            <a:r>
              <a:rPr lang="en-US" sz="3400" dirty="0" smtClean="0"/>
              <a:t>;</a:t>
            </a:r>
          </a:p>
          <a:p>
            <a:pPr marL="57150" indent="0">
              <a:buNone/>
            </a:pPr>
            <a:r>
              <a:rPr lang="en-US" sz="3400" dirty="0" smtClean="0"/>
              <a:t>}</a:t>
            </a:r>
          </a:p>
          <a:p>
            <a:pPr marL="57150" indent="0">
              <a:buNone/>
            </a:pPr>
            <a:r>
              <a:rPr lang="en-US" sz="3400" dirty="0" err="1" smtClean="0"/>
              <a:t>Student.prototype</a:t>
            </a:r>
            <a:r>
              <a:rPr lang="en-US" sz="3400" dirty="0" smtClean="0"/>
              <a:t> = new Person();</a:t>
            </a:r>
          </a:p>
          <a:p>
            <a:pPr marL="57150" indent="0">
              <a:buNone/>
            </a:pPr>
            <a:r>
              <a:rPr lang="en-US" sz="3400" dirty="0" err="1" smtClean="0"/>
              <a:t>var</a:t>
            </a:r>
            <a:r>
              <a:rPr lang="en-US" sz="3400" dirty="0" smtClean="0"/>
              <a:t> </a:t>
            </a:r>
            <a:r>
              <a:rPr lang="en-US" sz="3400" dirty="0" err="1" smtClean="0"/>
              <a:t>davide</a:t>
            </a:r>
            <a:r>
              <a:rPr lang="en-US" sz="3400" dirty="0" smtClean="0"/>
              <a:t> = new Student('Davide', 1);</a:t>
            </a:r>
          </a:p>
          <a:p>
            <a:pPr marL="57150" indent="0">
              <a:buNone/>
            </a:pPr>
            <a:r>
              <a:rPr lang="en-US" sz="3400" dirty="0" err="1" smtClean="0"/>
              <a:t>davide.getName</a:t>
            </a:r>
            <a:r>
              <a:rPr lang="en-US" sz="3400" dirty="0" smtClean="0"/>
              <a:t>();</a:t>
            </a:r>
            <a:endParaRPr lang="en-US" sz="3400" dirty="0"/>
          </a:p>
        </p:txBody>
      </p:sp>
    </p:spTree>
    <p:extLst>
      <p:ext uri="{BB962C8B-B14F-4D97-AF65-F5344CB8AC3E}">
        <p14:creationId xmlns:p14="http://schemas.microsoft.com/office/powerpoint/2010/main" val="3421671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Inspect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0039E5"/>
                </a:solidFill>
                <a:latin typeface="Lucida Console"/>
                <a:cs typeface="Lucida Console"/>
              </a:rPr>
              <a:t>&gt; </a:t>
            </a:r>
            <a:r>
              <a:rPr lang="en-US" dirty="0" err="1" smtClean="0">
                <a:solidFill>
                  <a:srgbClr val="0039E5"/>
                </a:solidFill>
                <a:latin typeface="Lucida Console"/>
                <a:cs typeface="Lucida Console"/>
              </a:rPr>
              <a:t>console.dir</a:t>
            </a:r>
            <a:r>
              <a:rPr lang="en-US" dirty="0" smtClean="0">
                <a:solidFill>
                  <a:srgbClr val="0039E5"/>
                </a:solidFill>
                <a:latin typeface="Lucida Console"/>
                <a:cs typeface="Lucida Console"/>
              </a:rPr>
              <a:t>(</a:t>
            </a:r>
            <a:r>
              <a:rPr lang="en-US" dirty="0" err="1" smtClean="0">
                <a:solidFill>
                  <a:srgbClr val="0039E5"/>
                </a:solidFill>
                <a:latin typeface="Lucida Console"/>
                <a:cs typeface="Lucida Console"/>
              </a:rPr>
              <a:t>davide</a:t>
            </a:r>
            <a:r>
              <a:rPr lang="en-US" dirty="0" smtClean="0">
                <a:solidFill>
                  <a:srgbClr val="0039E5"/>
                </a:solidFill>
                <a:latin typeface="Lucida Console"/>
                <a:cs typeface="Lucida Console"/>
              </a:rPr>
              <a:t>);</a:t>
            </a:r>
          </a:p>
          <a:p>
            <a:pPr marL="0" indent="0">
              <a:buNone/>
            </a:pPr>
            <a:r>
              <a:rPr lang="en-US" dirty="0">
                <a:latin typeface="Lucida Console"/>
                <a:cs typeface="Lucida Console"/>
              </a:rPr>
              <a:t>Student</a:t>
            </a:r>
          </a:p>
          <a:p>
            <a:pPr marL="0" indent="0">
              <a:buNone/>
            </a:pPr>
            <a:r>
              <a:rPr lang="en-US" dirty="0">
                <a:latin typeface="Lucida Console"/>
                <a:cs typeface="Lucida Console"/>
              </a:rPr>
              <a:t> </a:t>
            </a:r>
            <a:r>
              <a:rPr lang="en-US" dirty="0" smtClean="0">
                <a:latin typeface="Lucida Console"/>
                <a:cs typeface="Lucida Console"/>
              </a:rPr>
              <a:t>  </a:t>
            </a:r>
            <a:r>
              <a:rPr lang="en-US" dirty="0" err="1" smtClean="0">
                <a:latin typeface="Lucida Console"/>
                <a:cs typeface="Lucida Console"/>
              </a:rPr>
              <a:t>matricola</a:t>
            </a:r>
            <a:r>
              <a:rPr lang="en-US" dirty="0" smtClean="0">
                <a:latin typeface="Lucida Console"/>
                <a:cs typeface="Lucida Console"/>
              </a:rPr>
              <a:t>: 1</a:t>
            </a:r>
            <a:endParaRPr lang="en-US" dirty="0">
              <a:latin typeface="Lucida Console"/>
              <a:cs typeface="Lucida Console"/>
            </a:endParaRPr>
          </a:p>
          <a:p>
            <a:pPr marL="0" indent="0">
              <a:buNone/>
            </a:pPr>
            <a:r>
              <a:rPr lang="en-US" dirty="0">
                <a:latin typeface="Lucida Console"/>
                <a:cs typeface="Lucida Console"/>
              </a:rPr>
              <a:t> </a:t>
            </a:r>
            <a:r>
              <a:rPr lang="en-US" dirty="0" smtClean="0">
                <a:latin typeface="Lucida Console"/>
                <a:cs typeface="Lucida Console"/>
              </a:rPr>
              <a:t>  name: "</a:t>
            </a:r>
            <a:r>
              <a:rPr lang="en-US" dirty="0" err="1">
                <a:latin typeface="Lucida Console"/>
                <a:cs typeface="Lucida Console"/>
              </a:rPr>
              <a:t>Davide</a:t>
            </a:r>
            <a:r>
              <a:rPr lang="en-US" dirty="0">
                <a:latin typeface="Lucida Console"/>
                <a:cs typeface="Lucida Console"/>
              </a:rPr>
              <a:t>"</a:t>
            </a:r>
          </a:p>
          <a:p>
            <a:pPr marL="0" indent="0">
              <a:buNone/>
            </a:pPr>
            <a:r>
              <a:rPr lang="en-US" dirty="0" smtClean="0">
                <a:latin typeface="Lucida Console"/>
                <a:cs typeface="Lucida Console"/>
              </a:rPr>
              <a:t>   __proto__: Person</a:t>
            </a:r>
            <a:endParaRPr lang="en-US" dirty="0">
              <a:latin typeface="Lucida Console"/>
              <a:cs typeface="Lucida Console"/>
            </a:endParaRPr>
          </a:p>
          <a:p>
            <a:pPr marL="0" indent="0">
              <a:buNone/>
            </a:pPr>
            <a:r>
              <a:rPr lang="en-US" dirty="0" smtClean="0">
                <a:latin typeface="Lucida Console"/>
                <a:cs typeface="Lucida Console"/>
              </a:rPr>
              <a:t>      name: undefined</a:t>
            </a:r>
            <a:endParaRPr lang="en-US" dirty="0">
              <a:latin typeface="Lucida Console"/>
              <a:cs typeface="Lucida Console"/>
            </a:endParaRPr>
          </a:p>
          <a:p>
            <a:pPr marL="0" indent="0">
              <a:buNone/>
            </a:pPr>
            <a:r>
              <a:rPr lang="en-US" dirty="0" smtClean="0">
                <a:latin typeface="Lucida Console"/>
                <a:cs typeface="Lucida Console"/>
              </a:rPr>
              <a:t>      __proto__: Object</a:t>
            </a:r>
            <a:endParaRPr lang="en-US" dirty="0">
              <a:latin typeface="Lucida Console"/>
              <a:cs typeface="Lucida Console"/>
            </a:endParaRPr>
          </a:p>
          <a:p>
            <a:pPr marL="0" indent="0">
              <a:buNone/>
            </a:pPr>
            <a:r>
              <a:rPr lang="en-US" dirty="0" smtClean="0">
                <a:latin typeface="Lucida Console"/>
                <a:cs typeface="Lucida Console"/>
              </a:rPr>
              <a:t>      constructor: function (</a:t>
            </a:r>
            <a:r>
              <a:rPr lang="en-US" dirty="0">
                <a:latin typeface="Lucida Console"/>
                <a:cs typeface="Lucida Console"/>
              </a:rPr>
              <a:t>name)</a:t>
            </a:r>
          </a:p>
          <a:p>
            <a:pPr marL="0" indent="0">
              <a:buNone/>
            </a:pPr>
            <a:r>
              <a:rPr lang="en-US" dirty="0" smtClean="0">
                <a:latin typeface="Lucida Console"/>
                <a:cs typeface="Lucida Console"/>
              </a:rPr>
              <a:t>      </a:t>
            </a:r>
            <a:r>
              <a:rPr lang="en-US" dirty="0" err="1" smtClean="0">
                <a:latin typeface="Lucida Console"/>
                <a:cs typeface="Lucida Console"/>
              </a:rPr>
              <a:t>getName</a:t>
            </a:r>
            <a:r>
              <a:rPr lang="en-US" dirty="0" smtClean="0">
                <a:latin typeface="Lucida Console"/>
                <a:cs typeface="Lucida Console"/>
              </a:rPr>
              <a:t>: function (</a:t>
            </a:r>
            <a:r>
              <a:rPr lang="en-US" dirty="0">
                <a:latin typeface="Lucida Console"/>
                <a:cs typeface="Lucida Console"/>
              </a:rPr>
              <a:t>)</a:t>
            </a:r>
          </a:p>
          <a:p>
            <a:pPr marL="0" indent="0">
              <a:buNone/>
            </a:pPr>
            <a:r>
              <a:rPr lang="en-US" dirty="0" smtClean="0">
                <a:latin typeface="Lucida Console"/>
                <a:cs typeface="Lucida Console"/>
              </a:rPr>
              <a:t>      __proto__: Object</a:t>
            </a:r>
            <a:endParaRPr lang="en-US" dirty="0">
              <a:latin typeface="Lucida Console"/>
              <a:cs typeface="Lucida Console"/>
            </a:endParaRPr>
          </a:p>
        </p:txBody>
      </p:sp>
    </p:spTree>
    <p:extLst>
      <p:ext uri="{BB962C8B-B14F-4D97-AF65-F5344CB8AC3E}">
        <p14:creationId xmlns:p14="http://schemas.microsoft.com/office/powerpoint/2010/main" val="29130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US" dirty="0" smtClean="0"/>
              <a:t>bject </a:t>
            </a:r>
            <a:r>
              <a:rPr lang="en-US" dirty="0" smtClean="0"/>
              <a:t>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objects are associative arrays</a:t>
            </a:r>
          </a:p>
          <a:p>
            <a:r>
              <a:rPr lang="en-US" dirty="0" smtClean="0"/>
              <a:t>augmented with prototypes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999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94282"/>
            <a:ext cx="7772400" cy="543987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1600" dirty="0" smtClean="0">
                <a:solidFill>
                  <a:srgbClr val="0039E5"/>
                </a:solidFill>
                <a:latin typeface="Lucida Console"/>
                <a:cs typeface="Lucida Console"/>
              </a:rPr>
              <a:t>&gt; red </a:t>
            </a:r>
            <a:r>
              <a:rPr lang="en-US" sz="1600" dirty="0">
                <a:solidFill>
                  <a:srgbClr val="0039E5"/>
                </a:solidFill>
                <a:latin typeface="Lucida Console"/>
                <a:cs typeface="Lucida Console"/>
              </a:rPr>
              <a:t>= {"red": 255, "green": 0, "blue": 0</a:t>
            </a:r>
            <a:r>
              <a:rPr lang="en-US" sz="1600" dirty="0" smtClean="0">
                <a:solidFill>
                  <a:srgbClr val="0039E5"/>
                </a:solidFill>
                <a:latin typeface="Lucida Console"/>
                <a:cs typeface="Lucida Console"/>
              </a:rPr>
              <a:t>}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rgbClr val="0039E5"/>
                </a:solidFill>
                <a:latin typeface="Lucida Console"/>
                <a:cs typeface="Lucida Console"/>
              </a:rPr>
              <a:t>&gt; </a:t>
            </a:r>
            <a:r>
              <a:rPr lang="en-US" sz="1600" dirty="0" err="1" smtClean="0">
                <a:solidFill>
                  <a:srgbClr val="0039E5"/>
                </a:solidFill>
                <a:latin typeface="Lucida Console"/>
                <a:cs typeface="Lucida Console"/>
              </a:rPr>
              <a:t>console.dir</a:t>
            </a:r>
            <a:r>
              <a:rPr lang="en-US" sz="1600" dirty="0">
                <a:solidFill>
                  <a:srgbClr val="0039E5"/>
                </a:solidFill>
                <a:latin typeface="Lucida Console"/>
                <a:cs typeface="Lucida Console"/>
              </a:rPr>
              <a:t>(red</a:t>
            </a:r>
            <a:r>
              <a:rPr lang="en-US" sz="1600" dirty="0" smtClean="0">
                <a:solidFill>
                  <a:srgbClr val="0039E5"/>
                </a:solidFill>
                <a:latin typeface="Lucida Console"/>
                <a:cs typeface="Lucida Console"/>
              </a:rPr>
              <a:t>)</a:t>
            </a:r>
          </a:p>
          <a:p>
            <a:pPr marL="0" indent="0">
              <a:buNone/>
            </a:pPr>
            <a:r>
              <a:rPr lang="en-US" sz="1600" dirty="0">
                <a:latin typeface="Lucida Console"/>
                <a:cs typeface="Lucida Console"/>
              </a:rPr>
              <a:t>Object</a:t>
            </a:r>
          </a:p>
          <a:p>
            <a:pPr marL="0" indent="0">
              <a:buNone/>
            </a:pPr>
            <a:r>
              <a:rPr lang="en-US" sz="1600" dirty="0" smtClean="0">
                <a:latin typeface="Lucida Console"/>
                <a:cs typeface="Lucida Console"/>
              </a:rPr>
              <a:t>   blue: 0</a:t>
            </a:r>
            <a:endParaRPr lang="en-US" sz="1600" dirty="0">
              <a:latin typeface="Lucida Console"/>
              <a:cs typeface="Lucida Console"/>
            </a:endParaRPr>
          </a:p>
          <a:p>
            <a:pPr marL="0" indent="0">
              <a:buNone/>
            </a:pPr>
            <a:r>
              <a:rPr lang="en-US" sz="1600" dirty="0" smtClean="0">
                <a:latin typeface="Lucida Console"/>
                <a:cs typeface="Lucida Console"/>
              </a:rPr>
              <a:t>   green: 0</a:t>
            </a:r>
            <a:endParaRPr lang="en-US" sz="1600" dirty="0">
              <a:latin typeface="Lucida Console"/>
              <a:cs typeface="Lucida Console"/>
            </a:endParaRPr>
          </a:p>
          <a:p>
            <a:pPr marL="0" indent="0">
              <a:buNone/>
            </a:pPr>
            <a:r>
              <a:rPr lang="en-US" sz="1600" dirty="0" smtClean="0">
                <a:latin typeface="Lucida Console"/>
                <a:cs typeface="Lucida Console"/>
              </a:rPr>
              <a:t>   red: 255</a:t>
            </a:r>
            <a:endParaRPr lang="en-US" sz="1600" dirty="0">
              <a:latin typeface="Lucida Console"/>
              <a:cs typeface="Lucida Console"/>
            </a:endParaRPr>
          </a:p>
          <a:p>
            <a:pPr marL="0" indent="0">
              <a:buNone/>
            </a:pPr>
            <a:r>
              <a:rPr lang="en-US" sz="1600" dirty="0" smtClean="0">
                <a:latin typeface="Lucida Console"/>
                <a:cs typeface="Lucida Console"/>
              </a:rPr>
              <a:t>   __proto__: Object</a:t>
            </a:r>
            <a:endParaRPr lang="en-US" sz="1600" dirty="0">
              <a:latin typeface="Lucida Console"/>
              <a:cs typeface="Lucida Console"/>
            </a:endParaRPr>
          </a:p>
          <a:p>
            <a:pPr marL="0" indent="0">
              <a:buNone/>
            </a:pPr>
            <a:r>
              <a:rPr lang="en-US" sz="1600" dirty="0" smtClean="0">
                <a:latin typeface="Lucida Console"/>
                <a:cs typeface="Lucida Console"/>
              </a:rPr>
              <a:t>      __</a:t>
            </a:r>
            <a:r>
              <a:rPr lang="en-US" sz="1600" dirty="0" err="1" smtClean="0">
                <a:latin typeface="Lucida Console"/>
                <a:cs typeface="Lucida Console"/>
              </a:rPr>
              <a:t>defineGetter</a:t>
            </a:r>
            <a:r>
              <a:rPr lang="en-US" sz="1600" dirty="0" smtClean="0">
                <a:latin typeface="Lucida Console"/>
                <a:cs typeface="Lucida Console"/>
              </a:rPr>
              <a:t>__: function __</a:t>
            </a:r>
            <a:r>
              <a:rPr lang="en-US" sz="1600" dirty="0" err="1" smtClean="0">
                <a:latin typeface="Lucida Console"/>
                <a:cs typeface="Lucida Console"/>
              </a:rPr>
              <a:t>defineGetter</a:t>
            </a:r>
            <a:r>
              <a:rPr lang="en-US" sz="1600" dirty="0" smtClean="0">
                <a:latin typeface="Lucida Console"/>
                <a:cs typeface="Lucida Console"/>
              </a:rPr>
              <a:t>__</a:t>
            </a:r>
            <a:r>
              <a:rPr lang="en-US" sz="1600" dirty="0">
                <a:latin typeface="Lucida Console"/>
                <a:cs typeface="Lucida Console"/>
              </a:rPr>
              <a:t>()</a:t>
            </a:r>
          </a:p>
          <a:p>
            <a:pPr marL="0" indent="0">
              <a:buNone/>
            </a:pPr>
            <a:r>
              <a:rPr lang="en-US" sz="1600" dirty="0" smtClean="0">
                <a:latin typeface="Lucida Console"/>
                <a:cs typeface="Lucida Console"/>
              </a:rPr>
              <a:t>      __</a:t>
            </a:r>
            <a:r>
              <a:rPr lang="en-US" sz="1600" dirty="0" err="1" smtClean="0">
                <a:latin typeface="Lucida Console"/>
                <a:cs typeface="Lucida Console"/>
              </a:rPr>
              <a:t>defineSetter</a:t>
            </a:r>
            <a:r>
              <a:rPr lang="en-US" sz="1600" dirty="0" smtClean="0">
                <a:latin typeface="Lucida Console"/>
                <a:cs typeface="Lucida Console"/>
              </a:rPr>
              <a:t>__: </a:t>
            </a:r>
            <a:r>
              <a:rPr lang="en-US" sz="1600" dirty="0">
                <a:latin typeface="Lucida Console"/>
                <a:cs typeface="Lucida Console"/>
              </a:rPr>
              <a:t>function </a:t>
            </a:r>
            <a:r>
              <a:rPr lang="en-US" sz="1600" dirty="0" smtClean="0">
                <a:latin typeface="Lucida Console"/>
                <a:cs typeface="Lucida Console"/>
              </a:rPr>
              <a:t>__</a:t>
            </a:r>
            <a:r>
              <a:rPr lang="en-US" sz="1600" dirty="0" err="1" smtClean="0">
                <a:latin typeface="Lucida Console"/>
                <a:cs typeface="Lucida Console"/>
              </a:rPr>
              <a:t>defineSetter</a:t>
            </a:r>
            <a:r>
              <a:rPr lang="en-US" sz="1600" dirty="0" smtClean="0">
                <a:latin typeface="Lucida Console"/>
                <a:cs typeface="Lucida Console"/>
              </a:rPr>
              <a:t>__</a:t>
            </a:r>
            <a:r>
              <a:rPr lang="en-US" sz="1600" dirty="0">
                <a:latin typeface="Lucida Console"/>
                <a:cs typeface="Lucida Console"/>
              </a:rPr>
              <a:t>()</a:t>
            </a:r>
          </a:p>
          <a:p>
            <a:pPr marL="0" indent="0">
              <a:buNone/>
            </a:pPr>
            <a:r>
              <a:rPr lang="en-US" sz="1600" dirty="0" smtClean="0">
                <a:latin typeface="Lucida Console"/>
                <a:cs typeface="Lucida Console"/>
              </a:rPr>
              <a:t>      __</a:t>
            </a:r>
            <a:r>
              <a:rPr lang="en-US" sz="1600" dirty="0" err="1" smtClean="0">
                <a:latin typeface="Lucida Console"/>
                <a:cs typeface="Lucida Console"/>
              </a:rPr>
              <a:t>lookupGetter</a:t>
            </a:r>
            <a:r>
              <a:rPr lang="en-US" sz="1600" dirty="0" smtClean="0">
                <a:latin typeface="Lucida Console"/>
                <a:cs typeface="Lucida Console"/>
              </a:rPr>
              <a:t>__: </a:t>
            </a:r>
            <a:r>
              <a:rPr lang="en-US" sz="1600" dirty="0">
                <a:latin typeface="Lucida Console"/>
                <a:cs typeface="Lucida Console"/>
              </a:rPr>
              <a:t>function </a:t>
            </a:r>
            <a:r>
              <a:rPr lang="en-US" sz="1600" dirty="0" smtClean="0">
                <a:latin typeface="Lucida Console"/>
                <a:cs typeface="Lucida Console"/>
              </a:rPr>
              <a:t>__</a:t>
            </a:r>
            <a:r>
              <a:rPr lang="en-US" sz="1600" dirty="0" err="1" smtClean="0">
                <a:latin typeface="Lucida Console"/>
                <a:cs typeface="Lucida Console"/>
              </a:rPr>
              <a:t>lookupGetter</a:t>
            </a:r>
            <a:r>
              <a:rPr lang="en-US" sz="1600" dirty="0" smtClean="0">
                <a:latin typeface="Lucida Console"/>
                <a:cs typeface="Lucida Console"/>
              </a:rPr>
              <a:t>__</a:t>
            </a:r>
            <a:r>
              <a:rPr lang="en-US" sz="1600" dirty="0">
                <a:latin typeface="Lucida Console"/>
                <a:cs typeface="Lucida Console"/>
              </a:rPr>
              <a:t>()</a:t>
            </a:r>
          </a:p>
          <a:p>
            <a:pPr marL="0" indent="0">
              <a:buNone/>
            </a:pPr>
            <a:r>
              <a:rPr lang="en-US" sz="1600" dirty="0" smtClean="0">
                <a:latin typeface="Lucida Console"/>
                <a:cs typeface="Lucida Console"/>
              </a:rPr>
              <a:t>      __</a:t>
            </a:r>
            <a:r>
              <a:rPr lang="en-US" sz="1600" dirty="0" err="1" smtClean="0">
                <a:latin typeface="Lucida Console"/>
                <a:cs typeface="Lucida Console"/>
              </a:rPr>
              <a:t>lookupSetter</a:t>
            </a:r>
            <a:r>
              <a:rPr lang="en-US" sz="1600" dirty="0" smtClean="0">
                <a:latin typeface="Lucida Console"/>
                <a:cs typeface="Lucida Console"/>
              </a:rPr>
              <a:t>__: </a:t>
            </a:r>
            <a:r>
              <a:rPr lang="en-US" sz="1600" dirty="0">
                <a:latin typeface="Lucida Console"/>
                <a:cs typeface="Lucida Console"/>
              </a:rPr>
              <a:t>function </a:t>
            </a:r>
            <a:r>
              <a:rPr lang="en-US" sz="1600" dirty="0" smtClean="0">
                <a:latin typeface="Lucida Console"/>
                <a:cs typeface="Lucida Console"/>
              </a:rPr>
              <a:t>__</a:t>
            </a:r>
            <a:r>
              <a:rPr lang="en-US" sz="1600" dirty="0" err="1" smtClean="0">
                <a:latin typeface="Lucida Console"/>
                <a:cs typeface="Lucida Console"/>
              </a:rPr>
              <a:t>lookupSetter</a:t>
            </a:r>
            <a:r>
              <a:rPr lang="en-US" sz="1600" dirty="0" smtClean="0">
                <a:latin typeface="Lucida Console"/>
                <a:cs typeface="Lucida Console"/>
              </a:rPr>
              <a:t>__</a:t>
            </a:r>
            <a:r>
              <a:rPr lang="en-US" sz="1600" dirty="0">
                <a:latin typeface="Lucida Console"/>
                <a:cs typeface="Lucida Console"/>
              </a:rPr>
              <a:t>()</a:t>
            </a:r>
          </a:p>
          <a:p>
            <a:pPr marL="0" indent="0">
              <a:buNone/>
            </a:pPr>
            <a:r>
              <a:rPr lang="en-US" sz="1600" dirty="0" smtClean="0">
                <a:latin typeface="Lucida Console"/>
                <a:cs typeface="Lucida Console"/>
              </a:rPr>
              <a:t>      constructor: </a:t>
            </a:r>
            <a:r>
              <a:rPr lang="en-US" sz="1600" dirty="0">
                <a:latin typeface="Lucida Console"/>
                <a:cs typeface="Lucida Console"/>
              </a:rPr>
              <a:t>function </a:t>
            </a:r>
            <a:r>
              <a:rPr lang="en-US" sz="1600" dirty="0" smtClean="0">
                <a:latin typeface="Lucida Console"/>
                <a:cs typeface="Lucida Console"/>
              </a:rPr>
              <a:t>Object</a:t>
            </a:r>
            <a:r>
              <a:rPr lang="en-US" sz="1600" dirty="0">
                <a:latin typeface="Lucida Console"/>
                <a:cs typeface="Lucida Console"/>
              </a:rPr>
              <a:t>()</a:t>
            </a:r>
          </a:p>
          <a:p>
            <a:pPr marL="0" indent="0">
              <a:buNone/>
            </a:pPr>
            <a:r>
              <a:rPr lang="en-US" sz="1600" dirty="0" smtClean="0">
                <a:latin typeface="Lucida Console"/>
                <a:cs typeface="Lucida Console"/>
              </a:rPr>
              <a:t>      </a:t>
            </a:r>
            <a:r>
              <a:rPr lang="en-US" sz="1600" dirty="0" err="1" smtClean="0">
                <a:latin typeface="Lucida Console"/>
                <a:cs typeface="Lucida Console"/>
              </a:rPr>
              <a:t>hasOwnProperty</a:t>
            </a:r>
            <a:r>
              <a:rPr lang="en-US" sz="1600" dirty="0" smtClean="0">
                <a:latin typeface="Lucida Console"/>
                <a:cs typeface="Lucida Console"/>
              </a:rPr>
              <a:t>: </a:t>
            </a:r>
            <a:r>
              <a:rPr lang="en-US" sz="1600" dirty="0">
                <a:latin typeface="Lucida Console"/>
                <a:cs typeface="Lucida Console"/>
              </a:rPr>
              <a:t>function </a:t>
            </a:r>
            <a:r>
              <a:rPr lang="en-US" sz="1600" dirty="0" err="1" smtClean="0">
                <a:latin typeface="Lucida Console"/>
                <a:cs typeface="Lucida Console"/>
              </a:rPr>
              <a:t>hasOwnProperty</a:t>
            </a:r>
            <a:r>
              <a:rPr lang="en-US" sz="1600" dirty="0">
                <a:latin typeface="Lucida Console"/>
                <a:cs typeface="Lucida Console"/>
              </a:rPr>
              <a:t>()</a:t>
            </a:r>
          </a:p>
          <a:p>
            <a:pPr marL="0" indent="0">
              <a:buNone/>
            </a:pPr>
            <a:r>
              <a:rPr lang="en-US" sz="1600" dirty="0" smtClean="0">
                <a:latin typeface="Lucida Console"/>
                <a:cs typeface="Lucida Console"/>
              </a:rPr>
              <a:t>      </a:t>
            </a:r>
            <a:r>
              <a:rPr lang="en-US" sz="1600" dirty="0" err="1" smtClean="0">
                <a:latin typeface="Lucida Console"/>
                <a:cs typeface="Lucida Console"/>
              </a:rPr>
              <a:t>isPrototypeOf</a:t>
            </a:r>
            <a:r>
              <a:rPr lang="en-US" sz="1600" dirty="0" smtClean="0">
                <a:latin typeface="Lucida Console"/>
                <a:cs typeface="Lucida Console"/>
              </a:rPr>
              <a:t>: </a:t>
            </a:r>
            <a:r>
              <a:rPr lang="en-US" sz="1600" dirty="0">
                <a:latin typeface="Lucida Console"/>
                <a:cs typeface="Lucida Console"/>
              </a:rPr>
              <a:t>function </a:t>
            </a:r>
            <a:r>
              <a:rPr lang="en-US" sz="1600" dirty="0" err="1" smtClean="0">
                <a:latin typeface="Lucida Console"/>
                <a:cs typeface="Lucida Console"/>
              </a:rPr>
              <a:t>isPrototypeOf</a:t>
            </a:r>
            <a:r>
              <a:rPr lang="en-US" sz="1600" dirty="0">
                <a:latin typeface="Lucida Console"/>
                <a:cs typeface="Lucida Console"/>
              </a:rPr>
              <a:t>()</a:t>
            </a:r>
          </a:p>
          <a:p>
            <a:pPr marL="0" indent="0">
              <a:buNone/>
            </a:pPr>
            <a:r>
              <a:rPr lang="en-US" sz="1600" dirty="0" smtClean="0">
                <a:latin typeface="Lucida Console"/>
                <a:cs typeface="Lucida Console"/>
              </a:rPr>
              <a:t>      </a:t>
            </a:r>
            <a:r>
              <a:rPr lang="en-US" sz="1600" dirty="0" err="1" smtClean="0">
                <a:latin typeface="Lucida Console"/>
                <a:cs typeface="Lucida Console"/>
              </a:rPr>
              <a:t>propertyIsEnumerable</a:t>
            </a:r>
            <a:r>
              <a:rPr lang="en-US" sz="1600" dirty="0" smtClean="0">
                <a:latin typeface="Lucida Console"/>
                <a:cs typeface="Lucida Console"/>
              </a:rPr>
              <a:t>: </a:t>
            </a:r>
            <a:r>
              <a:rPr lang="en-US" sz="1600" dirty="0">
                <a:latin typeface="Lucida Console"/>
                <a:cs typeface="Lucida Console"/>
              </a:rPr>
              <a:t>function </a:t>
            </a:r>
            <a:r>
              <a:rPr lang="en-US" sz="1600" dirty="0" err="1" smtClean="0">
                <a:latin typeface="Lucida Console"/>
                <a:cs typeface="Lucida Console"/>
              </a:rPr>
              <a:t>propertyIsEnumerable</a:t>
            </a:r>
            <a:r>
              <a:rPr lang="en-US" sz="1600" dirty="0">
                <a:latin typeface="Lucida Console"/>
                <a:cs typeface="Lucida Console"/>
              </a:rPr>
              <a:t>()</a:t>
            </a:r>
          </a:p>
          <a:p>
            <a:pPr marL="0" indent="0">
              <a:buNone/>
            </a:pPr>
            <a:r>
              <a:rPr lang="en-US" sz="1600" dirty="0" smtClean="0">
                <a:latin typeface="Lucida Console"/>
                <a:cs typeface="Lucida Console"/>
              </a:rPr>
              <a:t>      </a:t>
            </a:r>
            <a:r>
              <a:rPr lang="en-US" sz="1600" dirty="0" err="1" smtClean="0">
                <a:latin typeface="Lucida Console"/>
                <a:cs typeface="Lucida Console"/>
              </a:rPr>
              <a:t>toLocaleString</a:t>
            </a:r>
            <a:r>
              <a:rPr lang="en-US" sz="1600" dirty="0" smtClean="0">
                <a:latin typeface="Lucida Console"/>
                <a:cs typeface="Lucida Console"/>
              </a:rPr>
              <a:t>: </a:t>
            </a:r>
            <a:r>
              <a:rPr lang="en-US" sz="1600" dirty="0">
                <a:latin typeface="Lucida Console"/>
                <a:cs typeface="Lucida Console"/>
              </a:rPr>
              <a:t>function </a:t>
            </a:r>
            <a:r>
              <a:rPr lang="en-US" sz="1600" dirty="0" err="1" smtClean="0">
                <a:latin typeface="Lucida Console"/>
                <a:cs typeface="Lucida Console"/>
              </a:rPr>
              <a:t>toLocaleString</a:t>
            </a:r>
            <a:r>
              <a:rPr lang="en-US" sz="1600" dirty="0">
                <a:latin typeface="Lucida Console"/>
                <a:cs typeface="Lucida Console"/>
              </a:rPr>
              <a:t>()</a:t>
            </a:r>
          </a:p>
          <a:p>
            <a:pPr marL="0" indent="0">
              <a:buNone/>
            </a:pPr>
            <a:r>
              <a:rPr lang="en-US" sz="1600" dirty="0" smtClean="0">
                <a:latin typeface="Lucida Console"/>
                <a:cs typeface="Lucida Console"/>
              </a:rPr>
              <a:t>      </a:t>
            </a:r>
            <a:r>
              <a:rPr lang="en-US" sz="1600" dirty="0" err="1" smtClean="0">
                <a:latin typeface="Lucida Console"/>
                <a:cs typeface="Lucida Console"/>
              </a:rPr>
              <a:t>toString</a:t>
            </a:r>
            <a:r>
              <a:rPr lang="en-US" sz="1600" dirty="0" smtClean="0">
                <a:latin typeface="Lucida Console"/>
                <a:cs typeface="Lucida Console"/>
              </a:rPr>
              <a:t>: </a:t>
            </a:r>
            <a:r>
              <a:rPr lang="en-US" sz="1600" dirty="0">
                <a:latin typeface="Lucida Console"/>
                <a:cs typeface="Lucida Console"/>
              </a:rPr>
              <a:t>function </a:t>
            </a:r>
            <a:r>
              <a:rPr lang="en-US" sz="1600" dirty="0" err="1" smtClean="0">
                <a:latin typeface="Lucida Console"/>
                <a:cs typeface="Lucida Console"/>
              </a:rPr>
              <a:t>toString</a:t>
            </a:r>
            <a:r>
              <a:rPr lang="en-US" sz="1600" dirty="0">
                <a:latin typeface="Lucida Console"/>
                <a:cs typeface="Lucida Console"/>
              </a:rPr>
              <a:t>()</a:t>
            </a:r>
          </a:p>
          <a:p>
            <a:pPr marL="0" indent="0">
              <a:buNone/>
            </a:pPr>
            <a:r>
              <a:rPr lang="en-US" sz="1600" dirty="0" smtClean="0">
                <a:latin typeface="Lucida Console"/>
                <a:cs typeface="Lucida Console"/>
              </a:rPr>
              <a:t>      </a:t>
            </a:r>
            <a:r>
              <a:rPr lang="en-US" sz="1600" dirty="0" err="1" smtClean="0">
                <a:latin typeface="Lucida Console"/>
                <a:cs typeface="Lucida Console"/>
              </a:rPr>
              <a:t>valueOf</a:t>
            </a:r>
            <a:r>
              <a:rPr lang="en-US" sz="1600" dirty="0" smtClean="0">
                <a:latin typeface="Lucida Console"/>
                <a:cs typeface="Lucida Console"/>
              </a:rPr>
              <a:t>: </a:t>
            </a:r>
            <a:r>
              <a:rPr lang="en-US" sz="1600" dirty="0">
                <a:latin typeface="Lucida Console"/>
                <a:cs typeface="Lucida Console"/>
              </a:rPr>
              <a:t>function </a:t>
            </a:r>
            <a:r>
              <a:rPr lang="en-US" sz="1600" dirty="0" err="1" smtClean="0">
                <a:latin typeface="Lucida Console"/>
                <a:cs typeface="Lucida Console"/>
              </a:rPr>
              <a:t>valueOf</a:t>
            </a:r>
            <a:r>
              <a:rPr lang="en-US" sz="1600" dirty="0">
                <a:latin typeface="Lucida Console"/>
                <a:cs typeface="Lucida Console"/>
              </a:rPr>
              <a:t>()</a:t>
            </a:r>
          </a:p>
          <a:p>
            <a:pPr marL="0" indent="0">
              <a:buNone/>
            </a:pPr>
            <a:r>
              <a:rPr lang="en-US" sz="1600" dirty="0" smtClean="0">
                <a:latin typeface="Lucida Console"/>
                <a:cs typeface="Lucida Console"/>
              </a:rPr>
              <a:t>      get __proto__: </a:t>
            </a:r>
            <a:r>
              <a:rPr lang="en-US" sz="1600" dirty="0">
                <a:latin typeface="Lucida Console"/>
                <a:cs typeface="Lucida Console"/>
              </a:rPr>
              <a:t>function </a:t>
            </a:r>
            <a:r>
              <a:rPr lang="en-US" sz="1600" dirty="0" smtClean="0">
                <a:latin typeface="Lucida Console"/>
                <a:cs typeface="Lucida Console"/>
              </a:rPr>
              <a:t>get </a:t>
            </a:r>
            <a:r>
              <a:rPr lang="en-US" sz="1600" dirty="0">
                <a:latin typeface="Lucida Console"/>
                <a:cs typeface="Lucida Console"/>
              </a:rPr>
              <a:t>__proto__()</a:t>
            </a:r>
          </a:p>
          <a:p>
            <a:pPr marL="0" indent="0">
              <a:buNone/>
            </a:pPr>
            <a:r>
              <a:rPr lang="en-US" sz="1600" dirty="0" smtClean="0">
                <a:latin typeface="Lucida Console"/>
                <a:cs typeface="Lucida Console"/>
              </a:rPr>
              <a:t>      set __proto__: </a:t>
            </a:r>
            <a:r>
              <a:rPr lang="en-US" sz="1600" dirty="0">
                <a:latin typeface="Lucida Console"/>
                <a:cs typeface="Lucida Console"/>
              </a:rPr>
              <a:t>function </a:t>
            </a:r>
            <a:r>
              <a:rPr lang="en-US" sz="1600" dirty="0" smtClean="0">
                <a:latin typeface="Lucida Console"/>
                <a:cs typeface="Lucida Console"/>
              </a:rPr>
              <a:t>set </a:t>
            </a:r>
            <a:r>
              <a:rPr lang="en-US" sz="1600" dirty="0">
                <a:latin typeface="Lucida Console"/>
                <a:cs typeface="Lucida Console"/>
              </a:rPr>
              <a:t>__proto__(</a:t>
            </a:r>
            <a:r>
              <a:rPr lang="en-US" sz="1600" dirty="0" smtClean="0">
                <a:latin typeface="Lucida Console"/>
                <a:cs typeface="Lucida Console"/>
              </a:rPr>
              <a:t>)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rgbClr val="0039E5"/>
                </a:solidFill>
                <a:latin typeface="Lucida Console"/>
                <a:cs typeface="Lucida Console"/>
              </a:rPr>
              <a:t>&gt; </a:t>
            </a:r>
            <a:r>
              <a:rPr lang="en-US" sz="1600" dirty="0" err="1" smtClean="0">
                <a:solidFill>
                  <a:srgbClr val="0039E5"/>
                </a:solidFill>
                <a:latin typeface="Lucida Console"/>
                <a:cs typeface="Lucida Console"/>
              </a:rPr>
              <a:t>red.hasOwnProperty</a:t>
            </a:r>
            <a:r>
              <a:rPr lang="en-US" sz="1600" dirty="0" smtClean="0">
                <a:solidFill>
                  <a:srgbClr val="0039E5"/>
                </a:solidFill>
                <a:latin typeface="Lucida Console"/>
                <a:cs typeface="Lucida Console"/>
              </a:rPr>
              <a:t>(“blue”)</a:t>
            </a:r>
          </a:p>
          <a:p>
            <a:pPr marL="0" indent="0">
              <a:buNone/>
            </a:pPr>
            <a:r>
              <a:rPr lang="en-US" sz="1600" dirty="0" smtClean="0">
                <a:latin typeface="Lucida Console"/>
                <a:cs typeface="Lucida Console"/>
              </a:rPr>
              <a:t>true</a:t>
            </a:r>
            <a:endParaRPr lang="en-US" sz="1600" dirty="0">
              <a:latin typeface="Lucida Console"/>
              <a:cs typeface="Lucida Console"/>
            </a:endParaRPr>
          </a:p>
        </p:txBody>
      </p:sp>
    </p:spTree>
    <p:extLst>
      <p:ext uri="{BB962C8B-B14F-4D97-AF65-F5344CB8AC3E}">
        <p14:creationId xmlns:p14="http://schemas.microsoft.com/office/powerpoint/2010/main" val="1245122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get/set along prototype chain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68761"/>
            <a:ext cx="7990656" cy="5265392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 err="1">
                <a:effectLst/>
                <a:latin typeface="Lucida Console"/>
                <a:cs typeface="Lucida Console"/>
              </a:rPr>
              <a:t>var</a:t>
            </a:r>
            <a:r>
              <a:rPr lang="en-US" sz="2400" b="1" dirty="0">
                <a:effectLst/>
                <a:latin typeface="Lucida Console"/>
                <a:cs typeface="Lucida Console"/>
              </a:rPr>
              <a:t> </a:t>
            </a:r>
            <a:r>
              <a:rPr lang="en-US" sz="2400" dirty="0">
                <a:effectLst/>
                <a:latin typeface="Lucida Console"/>
                <a:cs typeface="Lucida Console"/>
              </a:rPr>
              <a:t>Color </a:t>
            </a:r>
            <a:r>
              <a:rPr lang="en-US" sz="2400" b="1" dirty="0">
                <a:effectLst/>
                <a:latin typeface="Lucida Console"/>
                <a:cs typeface="Lucida Console"/>
              </a:rPr>
              <a:t>= </a:t>
            </a:r>
            <a:r>
              <a:rPr lang="en-US" sz="2400" b="1" dirty="0" smtClean="0">
                <a:effectLst/>
                <a:latin typeface="Lucida Console"/>
                <a:cs typeface="Lucida Console"/>
              </a:rPr>
              <a:t>function</a:t>
            </a:r>
            <a:r>
              <a:rPr lang="en-US" sz="2400" dirty="0" smtClean="0">
                <a:effectLst/>
                <a:latin typeface="Lucida Console"/>
                <a:cs typeface="Lucida Console"/>
              </a:rPr>
              <a:t>(r</a:t>
            </a:r>
            <a:r>
              <a:rPr lang="en-US" sz="2400" dirty="0">
                <a:effectLst/>
                <a:latin typeface="Lucida Console"/>
                <a:cs typeface="Lucida Console"/>
              </a:rPr>
              <a:t>, g, b) {</a:t>
            </a:r>
            <a:br>
              <a:rPr lang="en-US" sz="2400" dirty="0">
                <a:effectLst/>
                <a:latin typeface="Lucida Console"/>
                <a:cs typeface="Lucida Console"/>
              </a:rPr>
            </a:br>
            <a:r>
              <a:rPr lang="en-US" sz="2400" dirty="0" smtClean="0">
                <a:effectLst/>
                <a:latin typeface="Lucida Console"/>
                <a:cs typeface="Lucida Console"/>
              </a:rPr>
              <a:t>   </a:t>
            </a:r>
            <a:r>
              <a:rPr lang="en-US" sz="2400" dirty="0" err="1" smtClean="0">
                <a:effectLst/>
                <a:latin typeface="Lucida Console"/>
                <a:cs typeface="Lucida Console"/>
              </a:rPr>
              <a:t>this.red</a:t>
            </a:r>
            <a:r>
              <a:rPr lang="en-US" sz="2400" dirty="0" smtClean="0">
                <a:effectLst/>
                <a:latin typeface="Lucida Console"/>
                <a:cs typeface="Lucida Console"/>
              </a:rPr>
              <a:t> </a:t>
            </a:r>
            <a:r>
              <a:rPr lang="en-US" sz="2400" b="1" dirty="0">
                <a:effectLst/>
                <a:latin typeface="Lucida Console"/>
                <a:cs typeface="Lucida Console"/>
              </a:rPr>
              <a:t>= </a:t>
            </a:r>
            <a:r>
              <a:rPr lang="en-US" sz="2400" dirty="0">
                <a:effectLst/>
                <a:latin typeface="Lucida Console"/>
                <a:cs typeface="Lucida Console"/>
              </a:rPr>
              <a:t>r</a:t>
            </a:r>
            <a:r>
              <a:rPr lang="en-US" sz="2400" dirty="0" smtClean="0">
                <a:effectLst/>
                <a:latin typeface="Lucida Console"/>
                <a:cs typeface="Lucida Console"/>
              </a:rPr>
              <a:t>;</a:t>
            </a:r>
          </a:p>
          <a:p>
            <a:pPr marL="0" indent="0">
              <a:buNone/>
            </a:pPr>
            <a:r>
              <a:rPr lang="en-US" sz="2400" dirty="0">
                <a:effectLst/>
                <a:latin typeface="Lucida Console"/>
                <a:cs typeface="Lucida Console"/>
              </a:rPr>
              <a:t> </a:t>
            </a:r>
            <a:r>
              <a:rPr lang="en-US" sz="2400" dirty="0" smtClean="0">
                <a:effectLst/>
                <a:latin typeface="Lucida Console"/>
                <a:cs typeface="Lucida Console"/>
              </a:rPr>
              <a:t>  </a:t>
            </a:r>
            <a:r>
              <a:rPr lang="en-US" sz="2400" dirty="0" err="1">
                <a:effectLst/>
                <a:latin typeface="Lucida Console"/>
                <a:cs typeface="Lucida Console"/>
              </a:rPr>
              <a:t>this.green</a:t>
            </a:r>
            <a:r>
              <a:rPr lang="en-US" sz="2400" dirty="0">
                <a:effectLst/>
                <a:latin typeface="Lucida Console"/>
                <a:cs typeface="Lucida Console"/>
              </a:rPr>
              <a:t> </a:t>
            </a:r>
            <a:r>
              <a:rPr lang="en-US" sz="2400" b="1" dirty="0">
                <a:effectLst/>
                <a:latin typeface="Lucida Console"/>
                <a:cs typeface="Lucida Console"/>
              </a:rPr>
              <a:t>= </a:t>
            </a:r>
            <a:r>
              <a:rPr lang="en-US" sz="2400" dirty="0">
                <a:effectLst/>
                <a:latin typeface="Lucida Console"/>
                <a:cs typeface="Lucida Console"/>
              </a:rPr>
              <a:t>g</a:t>
            </a:r>
            <a:r>
              <a:rPr lang="en-US" sz="2400" dirty="0" smtClean="0">
                <a:effectLst/>
                <a:latin typeface="Lucida Console"/>
                <a:cs typeface="Lucida Console"/>
              </a:rPr>
              <a:t>;</a:t>
            </a:r>
          </a:p>
          <a:p>
            <a:pPr marL="0" indent="0">
              <a:buNone/>
            </a:pPr>
            <a:r>
              <a:rPr lang="en-US" sz="2400" dirty="0">
                <a:effectLst/>
                <a:latin typeface="Lucida Console"/>
                <a:cs typeface="Lucida Console"/>
              </a:rPr>
              <a:t> </a:t>
            </a:r>
            <a:r>
              <a:rPr lang="en-US" sz="2400" dirty="0" smtClean="0">
                <a:effectLst/>
                <a:latin typeface="Lucida Console"/>
                <a:cs typeface="Lucida Console"/>
              </a:rPr>
              <a:t>  </a:t>
            </a:r>
            <a:r>
              <a:rPr lang="en-US" sz="2400" dirty="0" err="1">
                <a:effectLst/>
                <a:latin typeface="Lucida Console"/>
                <a:cs typeface="Lucida Console"/>
              </a:rPr>
              <a:t>this.blue</a:t>
            </a:r>
            <a:r>
              <a:rPr lang="en-US" sz="2400" dirty="0">
                <a:effectLst/>
                <a:latin typeface="Lucida Console"/>
                <a:cs typeface="Lucida Console"/>
              </a:rPr>
              <a:t> </a:t>
            </a:r>
            <a:r>
              <a:rPr lang="en-US" sz="2400" b="1" dirty="0">
                <a:effectLst/>
                <a:latin typeface="Lucida Console"/>
                <a:cs typeface="Lucida Console"/>
              </a:rPr>
              <a:t>= </a:t>
            </a:r>
            <a:r>
              <a:rPr lang="en-US" sz="2400" dirty="0">
                <a:effectLst/>
                <a:latin typeface="Lucida Console"/>
                <a:cs typeface="Lucida Console"/>
              </a:rPr>
              <a:t>b; } </a:t>
            </a:r>
          </a:p>
          <a:p>
            <a:pPr marL="0" indent="0">
              <a:buNone/>
            </a:pPr>
            <a:r>
              <a:rPr lang="en-US" sz="2400" b="1" dirty="0" err="1">
                <a:effectLst/>
                <a:latin typeface="Lucida Console"/>
                <a:cs typeface="Lucida Console"/>
              </a:rPr>
              <a:t>Color</a:t>
            </a:r>
            <a:r>
              <a:rPr lang="en-US" sz="2400" dirty="0" err="1">
                <a:effectLst/>
                <a:latin typeface="Lucida Console"/>
                <a:cs typeface="Lucida Console"/>
              </a:rPr>
              <a:t>.</a:t>
            </a:r>
            <a:r>
              <a:rPr lang="en-US" sz="2400" b="1" dirty="0" err="1">
                <a:effectLst/>
                <a:latin typeface="Lucida Console"/>
                <a:cs typeface="Lucida Console"/>
              </a:rPr>
              <a:t>prototype</a:t>
            </a:r>
            <a:r>
              <a:rPr lang="en-US" sz="2400" b="1" dirty="0">
                <a:effectLst/>
                <a:latin typeface="Lucida Console"/>
                <a:cs typeface="Lucida Console"/>
              </a:rPr>
              <a:t> = </a:t>
            </a:r>
            <a:r>
              <a:rPr lang="en-US" sz="2400" dirty="0">
                <a:effectLst/>
                <a:latin typeface="Lucida Console"/>
                <a:cs typeface="Lucida Console"/>
              </a:rPr>
              <a:t>{bits: 24}</a:t>
            </a:r>
            <a:r>
              <a:rPr lang="en-US" sz="2400" dirty="0" smtClean="0">
                <a:effectLst/>
                <a:latin typeface="Lucida Console"/>
                <a:cs typeface="Lucida Console"/>
              </a:rPr>
              <a:t>;</a:t>
            </a:r>
          </a:p>
          <a:p>
            <a:pPr marL="0" indent="0">
              <a:buNone/>
            </a:pPr>
            <a:r>
              <a:rPr lang="en-US" sz="2400" dirty="0" smtClean="0">
                <a:effectLst/>
                <a:latin typeface="Lucida Console"/>
                <a:cs typeface="Lucida Console"/>
              </a:rPr>
              <a:t>green </a:t>
            </a:r>
            <a:r>
              <a:rPr lang="en-US" sz="2400" b="1" dirty="0">
                <a:effectLst/>
                <a:latin typeface="Lucida Console"/>
                <a:cs typeface="Lucida Console"/>
              </a:rPr>
              <a:t>= new </a:t>
            </a:r>
            <a:r>
              <a:rPr lang="en-US" sz="2400" dirty="0">
                <a:effectLst/>
                <a:latin typeface="Lucida Console"/>
                <a:cs typeface="Lucida Console"/>
              </a:rPr>
              <a:t>Color(0, 255, 0); </a:t>
            </a:r>
            <a:endParaRPr lang="en-US" sz="1600" dirty="0">
              <a:effectLst/>
              <a:latin typeface="Lucida Console"/>
              <a:cs typeface="Lucida Console"/>
            </a:endParaRPr>
          </a:p>
          <a:p>
            <a:pPr marL="0" indent="0">
              <a:buNone/>
            </a:pPr>
            <a:endParaRPr lang="en-US" b="1" dirty="0" smtClean="0"/>
          </a:p>
          <a:p>
            <a:r>
              <a:rPr lang="en-US" b="1" dirty="0" smtClean="0"/>
              <a:t>get</a:t>
            </a:r>
            <a:r>
              <a:rPr lang="en-US" b="1" dirty="0"/>
              <a:t>: up chain until match</a:t>
            </a:r>
          </a:p>
          <a:p>
            <a:r>
              <a:rPr lang="en-US" b="1" dirty="0" smtClean="0"/>
              <a:t>set</a:t>
            </a:r>
            <a:r>
              <a:rPr lang="en-US" b="1" dirty="0"/>
              <a:t>: always immediate object</a:t>
            </a:r>
          </a:p>
          <a:p>
            <a:r>
              <a:rPr lang="en-US" b="1" dirty="0" smtClean="0"/>
              <a:t>shadowing </a:t>
            </a:r>
            <a:r>
              <a:rPr lang="en-US" b="1" dirty="0"/>
              <a:t>if names match</a:t>
            </a:r>
          </a:p>
        </p:txBody>
      </p:sp>
    </p:spTree>
    <p:extLst>
      <p:ext uri="{BB962C8B-B14F-4D97-AF65-F5344CB8AC3E}">
        <p14:creationId xmlns:p14="http://schemas.microsoft.com/office/powerpoint/2010/main" val="181602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</a:t>
            </a:r>
            <a:r>
              <a:rPr lang="en-US" dirty="0" smtClean="0"/>
              <a:t>odifying </a:t>
            </a:r>
            <a:r>
              <a:rPr lang="en-US" dirty="0" smtClean="0"/>
              <a:t>vs </a:t>
            </a:r>
            <a:r>
              <a:rPr lang="en-US" dirty="0" smtClean="0"/>
              <a:t>Setting </a:t>
            </a:r>
            <a:r>
              <a:rPr lang="en-US" dirty="0"/>
              <a:t>P</a:t>
            </a:r>
            <a:r>
              <a:rPr lang="en-US" dirty="0" smtClean="0"/>
              <a:t>rototype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799" y="1268761"/>
            <a:ext cx="4313989" cy="5265392"/>
          </a:xfrm>
        </p:spPr>
        <p:txBody>
          <a:bodyPr>
            <a:normAutofit fontScale="55000" lnSpcReduction="20000"/>
          </a:bodyPr>
          <a:lstStyle/>
          <a:p>
            <a:r>
              <a:rPr lang="en-US" sz="4400" dirty="0">
                <a:latin typeface="+mn-lt"/>
              </a:rPr>
              <a:t>how do these differ?</a:t>
            </a:r>
          </a:p>
          <a:p>
            <a:pPr marL="0" indent="0">
              <a:buNone/>
            </a:pPr>
            <a:r>
              <a:rPr lang="en-US" dirty="0" err="1">
                <a:latin typeface="Lucida Console"/>
                <a:cs typeface="Lucida Console"/>
              </a:rPr>
              <a:t>Color.prototype.bits</a:t>
            </a:r>
            <a:r>
              <a:rPr lang="en-US" dirty="0">
                <a:latin typeface="Lucida Console"/>
                <a:cs typeface="Lucida Console"/>
              </a:rPr>
              <a:t> = 24</a:t>
            </a:r>
            <a:r>
              <a:rPr lang="en-US" dirty="0" smtClean="0">
                <a:latin typeface="Lucida Console"/>
                <a:cs typeface="Lucida Console"/>
              </a:rPr>
              <a:t>;</a:t>
            </a:r>
          </a:p>
          <a:p>
            <a:pPr marL="0" indent="0">
              <a:buNone/>
            </a:pPr>
            <a:r>
              <a:rPr lang="en-US" dirty="0" err="1" smtClean="0">
                <a:latin typeface="Lucida Console"/>
                <a:cs typeface="Lucida Console"/>
              </a:rPr>
              <a:t>Color.prototype</a:t>
            </a:r>
            <a:r>
              <a:rPr lang="en-US" dirty="0" smtClean="0">
                <a:latin typeface="Lucida Console"/>
                <a:cs typeface="Lucida Console"/>
              </a:rPr>
              <a:t> </a:t>
            </a:r>
            <a:r>
              <a:rPr lang="en-US" dirty="0">
                <a:latin typeface="Lucida Console"/>
                <a:cs typeface="Lucida Console"/>
              </a:rPr>
              <a:t>= {bits: 24};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sz="3600" dirty="0" smtClean="0">
                <a:latin typeface="+mn-lt"/>
              </a:rPr>
              <a:t>need </a:t>
            </a:r>
            <a:r>
              <a:rPr lang="en-US" sz="3600" dirty="0">
                <a:latin typeface="+mn-lt"/>
              </a:rPr>
              <a:t>to track sharing </a:t>
            </a:r>
            <a:r>
              <a:rPr lang="en-US" sz="3600" dirty="0" smtClean="0">
                <a:latin typeface="+mn-lt"/>
              </a:rPr>
              <a:t>between object </a:t>
            </a:r>
            <a:r>
              <a:rPr lang="en-US" sz="3600" dirty="0">
                <a:latin typeface="+mn-lt"/>
              </a:rPr>
              <a:t>and </a:t>
            </a:r>
            <a:r>
              <a:rPr lang="en-US" sz="3600" dirty="0" smtClean="0">
                <a:latin typeface="+mn-lt"/>
              </a:rPr>
              <a:t>constructor</a:t>
            </a:r>
            <a:endParaRPr lang="en-US" sz="3600" dirty="0">
              <a:latin typeface="+mn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2832" y="1268760"/>
            <a:ext cx="3810000" cy="5265393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0039E5"/>
                </a:solidFill>
                <a:latin typeface="Lucida Console"/>
                <a:cs typeface="Lucida Console"/>
              </a:rPr>
              <a:t>&gt; </a:t>
            </a:r>
            <a:r>
              <a:rPr lang="en-US" dirty="0">
                <a:solidFill>
                  <a:srgbClr val="0039E5"/>
                </a:solidFill>
                <a:latin typeface="Lucida Console"/>
                <a:cs typeface="Lucida Console"/>
              </a:rPr>
              <a:t>red = new </a:t>
            </a:r>
            <a:r>
              <a:rPr lang="en-US" dirty="0" smtClean="0">
                <a:solidFill>
                  <a:srgbClr val="0039E5"/>
                </a:solidFill>
                <a:latin typeface="Lucida Console"/>
                <a:cs typeface="Lucida Console"/>
              </a:rPr>
              <a:t>Color(255</a:t>
            </a:r>
            <a:r>
              <a:rPr lang="en-US" dirty="0">
                <a:solidFill>
                  <a:srgbClr val="0039E5"/>
                </a:solidFill>
                <a:latin typeface="Lucida Console"/>
                <a:cs typeface="Lucida Console"/>
              </a:rPr>
              <a:t>, 0, 0)</a:t>
            </a:r>
          </a:p>
          <a:p>
            <a:pPr marL="0" indent="0">
              <a:buNone/>
            </a:pPr>
            <a:r>
              <a:rPr lang="en-US" dirty="0">
                <a:latin typeface="Lucida Console"/>
                <a:cs typeface="Lucida Console"/>
              </a:rPr>
              <a:t>Color</a:t>
            </a:r>
          </a:p>
          <a:p>
            <a:pPr marL="0" indent="0">
              <a:buNone/>
            </a:pPr>
            <a:r>
              <a:rPr lang="en-US" dirty="0">
                <a:solidFill>
                  <a:srgbClr val="0039E5"/>
                </a:solidFill>
                <a:latin typeface="Lucida Console"/>
                <a:cs typeface="Lucida Console"/>
              </a:rPr>
              <a:t>&gt; </a:t>
            </a:r>
            <a:r>
              <a:rPr lang="en-US" dirty="0" err="1">
                <a:solidFill>
                  <a:srgbClr val="0039E5"/>
                </a:solidFill>
                <a:latin typeface="Lucida Console"/>
                <a:cs typeface="Lucida Console"/>
              </a:rPr>
              <a:t>Color.prototype</a:t>
            </a:r>
            <a:r>
              <a:rPr lang="en-US" dirty="0">
                <a:solidFill>
                  <a:srgbClr val="0039E5"/>
                </a:solidFill>
                <a:latin typeface="Lucida Console"/>
                <a:cs typeface="Lucida Console"/>
              </a:rPr>
              <a:t> = {bits: 24}</a:t>
            </a:r>
          </a:p>
          <a:p>
            <a:pPr marL="0" indent="0">
              <a:buNone/>
            </a:pPr>
            <a:r>
              <a:rPr lang="en-US" dirty="0">
                <a:latin typeface="Lucida Console"/>
                <a:cs typeface="Lucida Console"/>
              </a:rPr>
              <a:t>Object</a:t>
            </a:r>
          </a:p>
          <a:p>
            <a:pPr marL="0" indent="0">
              <a:buNone/>
            </a:pPr>
            <a:r>
              <a:rPr lang="en-US" dirty="0">
                <a:solidFill>
                  <a:srgbClr val="0039E5"/>
                </a:solidFill>
                <a:latin typeface="Lucida Console"/>
                <a:cs typeface="Lucida Console"/>
              </a:rPr>
              <a:t>&gt; green = new </a:t>
            </a:r>
            <a:r>
              <a:rPr lang="en-US" dirty="0" smtClean="0">
                <a:solidFill>
                  <a:srgbClr val="0039E5"/>
                </a:solidFill>
                <a:latin typeface="Lucida Console"/>
                <a:cs typeface="Lucida Console"/>
              </a:rPr>
              <a:t>Color(0</a:t>
            </a:r>
            <a:r>
              <a:rPr lang="en-US" dirty="0">
                <a:solidFill>
                  <a:srgbClr val="0039E5"/>
                </a:solidFill>
                <a:latin typeface="Lucida Console"/>
                <a:cs typeface="Lucida Console"/>
              </a:rPr>
              <a:t>, 255, 0)</a:t>
            </a:r>
          </a:p>
          <a:p>
            <a:pPr marL="0" indent="0">
              <a:buNone/>
            </a:pPr>
            <a:r>
              <a:rPr lang="en-US" dirty="0">
                <a:latin typeface="Lucida Console"/>
                <a:cs typeface="Lucida Console"/>
              </a:rPr>
              <a:t>Color</a:t>
            </a:r>
          </a:p>
          <a:p>
            <a:pPr marL="0" indent="0">
              <a:buNone/>
            </a:pPr>
            <a:r>
              <a:rPr lang="en-US" dirty="0">
                <a:solidFill>
                  <a:srgbClr val="0039E5"/>
                </a:solidFill>
                <a:latin typeface="Lucida Console"/>
                <a:cs typeface="Lucida Console"/>
              </a:rPr>
              <a:t>&gt; </a:t>
            </a:r>
            <a:r>
              <a:rPr lang="en-US" dirty="0" err="1">
                <a:solidFill>
                  <a:srgbClr val="0039E5"/>
                </a:solidFill>
                <a:latin typeface="Lucida Console"/>
                <a:cs typeface="Lucida Console"/>
              </a:rPr>
              <a:t>Color.prototype.space</a:t>
            </a:r>
            <a:r>
              <a:rPr lang="en-US" dirty="0">
                <a:solidFill>
                  <a:srgbClr val="0039E5"/>
                </a:solidFill>
                <a:latin typeface="Lucida Console"/>
                <a:cs typeface="Lucida Console"/>
              </a:rPr>
              <a:t> = "RGB"</a:t>
            </a:r>
          </a:p>
          <a:p>
            <a:pPr marL="0" indent="0">
              <a:buNone/>
            </a:pPr>
            <a:r>
              <a:rPr lang="en-US" dirty="0">
                <a:latin typeface="Lucida Console"/>
                <a:cs typeface="Lucida Console"/>
              </a:rPr>
              <a:t>"RGB"</a:t>
            </a:r>
          </a:p>
          <a:p>
            <a:pPr marL="0" indent="0">
              <a:buNone/>
            </a:pPr>
            <a:r>
              <a:rPr lang="en-US" dirty="0">
                <a:solidFill>
                  <a:srgbClr val="0039E5"/>
                </a:solidFill>
                <a:latin typeface="Lucida Console"/>
                <a:cs typeface="Lucida Console"/>
              </a:rPr>
              <a:t>&gt; </a:t>
            </a:r>
            <a:r>
              <a:rPr lang="en-US" dirty="0" err="1">
                <a:solidFill>
                  <a:srgbClr val="0039E5"/>
                </a:solidFill>
                <a:latin typeface="Lucida Console"/>
                <a:cs typeface="Lucida Console"/>
              </a:rPr>
              <a:t>red.bits</a:t>
            </a:r>
            <a:endParaRPr lang="en-US" dirty="0">
              <a:solidFill>
                <a:srgbClr val="0039E5"/>
              </a:solidFill>
              <a:latin typeface="Lucida Console"/>
              <a:cs typeface="Lucida Console"/>
            </a:endParaRPr>
          </a:p>
          <a:p>
            <a:pPr marL="0" indent="0">
              <a:buNone/>
            </a:pPr>
            <a:r>
              <a:rPr lang="en-US" dirty="0">
                <a:latin typeface="Lucida Console"/>
                <a:cs typeface="Lucida Console"/>
              </a:rPr>
              <a:t>undefined</a:t>
            </a:r>
          </a:p>
          <a:p>
            <a:pPr marL="0" indent="0">
              <a:buNone/>
            </a:pPr>
            <a:r>
              <a:rPr lang="en-US" dirty="0">
                <a:solidFill>
                  <a:srgbClr val="0039E5"/>
                </a:solidFill>
                <a:latin typeface="Lucida Console"/>
                <a:cs typeface="Lucida Console"/>
              </a:rPr>
              <a:t>&gt; </a:t>
            </a:r>
            <a:r>
              <a:rPr lang="en-US" dirty="0" err="1">
                <a:solidFill>
                  <a:srgbClr val="0039E5"/>
                </a:solidFill>
                <a:latin typeface="Lucida Console"/>
                <a:cs typeface="Lucida Console"/>
              </a:rPr>
              <a:t>green.bits</a:t>
            </a:r>
            <a:endParaRPr lang="en-US" dirty="0">
              <a:solidFill>
                <a:srgbClr val="0039E5"/>
              </a:solidFill>
              <a:latin typeface="Lucida Console"/>
              <a:cs typeface="Lucida Console"/>
            </a:endParaRPr>
          </a:p>
          <a:p>
            <a:pPr marL="0" indent="0">
              <a:buNone/>
            </a:pPr>
            <a:r>
              <a:rPr lang="en-US" dirty="0">
                <a:latin typeface="Lucida Console"/>
                <a:cs typeface="Lucida Console"/>
              </a:rPr>
              <a:t>24</a:t>
            </a:r>
          </a:p>
          <a:p>
            <a:pPr marL="0" indent="0">
              <a:buNone/>
            </a:pPr>
            <a:r>
              <a:rPr lang="en-US" dirty="0">
                <a:solidFill>
                  <a:srgbClr val="0039E5"/>
                </a:solidFill>
                <a:latin typeface="Lucida Console"/>
                <a:cs typeface="Lucida Console"/>
              </a:rPr>
              <a:t>&gt; </a:t>
            </a:r>
            <a:r>
              <a:rPr lang="en-US" dirty="0" err="1">
                <a:solidFill>
                  <a:srgbClr val="0039E5"/>
                </a:solidFill>
                <a:latin typeface="Lucida Console"/>
                <a:cs typeface="Lucida Console"/>
              </a:rPr>
              <a:t>red.space</a:t>
            </a:r>
            <a:endParaRPr lang="en-US" dirty="0">
              <a:solidFill>
                <a:srgbClr val="0039E5"/>
              </a:solidFill>
              <a:latin typeface="Lucida Console"/>
              <a:cs typeface="Lucida Console"/>
            </a:endParaRPr>
          </a:p>
          <a:p>
            <a:pPr marL="0" indent="0">
              <a:buNone/>
            </a:pPr>
            <a:r>
              <a:rPr lang="en-US" dirty="0">
                <a:latin typeface="Lucida Console"/>
                <a:cs typeface="Lucida Console"/>
              </a:rPr>
              <a:t>undefined</a:t>
            </a:r>
          </a:p>
          <a:p>
            <a:pPr marL="0" indent="0">
              <a:buNone/>
            </a:pPr>
            <a:r>
              <a:rPr lang="en-US" dirty="0">
                <a:solidFill>
                  <a:srgbClr val="0039E5"/>
                </a:solidFill>
                <a:latin typeface="Lucida Console"/>
                <a:cs typeface="Lucida Console"/>
              </a:rPr>
              <a:t>&gt; </a:t>
            </a:r>
            <a:r>
              <a:rPr lang="en-US" dirty="0" err="1">
                <a:solidFill>
                  <a:srgbClr val="0039E5"/>
                </a:solidFill>
                <a:latin typeface="Lucida Console"/>
                <a:cs typeface="Lucida Console"/>
              </a:rPr>
              <a:t>green.space</a:t>
            </a:r>
            <a:endParaRPr lang="en-US" dirty="0">
              <a:solidFill>
                <a:srgbClr val="0039E5"/>
              </a:solidFill>
              <a:latin typeface="Lucida Console"/>
              <a:cs typeface="Lucida Console"/>
            </a:endParaRPr>
          </a:p>
          <a:p>
            <a:pPr marL="0" indent="0">
              <a:buNone/>
            </a:pPr>
            <a:r>
              <a:rPr lang="en-US" dirty="0">
                <a:latin typeface="Lucida Console"/>
                <a:cs typeface="Lucida Console"/>
              </a:rPr>
              <a:t>"RGB"</a:t>
            </a:r>
          </a:p>
          <a:p>
            <a:endParaRPr lang="en-US" dirty="0">
              <a:latin typeface="Lucida Console"/>
              <a:cs typeface="Lucida Console"/>
            </a:endParaRPr>
          </a:p>
        </p:txBody>
      </p:sp>
    </p:spTree>
    <p:extLst>
      <p:ext uri="{BB962C8B-B14F-4D97-AF65-F5344CB8AC3E}">
        <p14:creationId xmlns:p14="http://schemas.microsoft.com/office/powerpoint/2010/main" val="770665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History: the platform grew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HTML/CSS</a:t>
            </a:r>
          </a:p>
          <a:p>
            <a:r>
              <a:rPr lang="en-US" dirty="0" smtClean="0"/>
              <a:t>JavaScript</a:t>
            </a:r>
          </a:p>
          <a:p>
            <a:r>
              <a:rPr lang="en-US" dirty="0" smtClean="0"/>
              <a:t>Canvas2D</a:t>
            </a:r>
          </a:p>
          <a:p>
            <a:r>
              <a:rPr lang="en-US" dirty="0" smtClean="0"/>
              <a:t>SVG</a:t>
            </a:r>
          </a:p>
          <a:p>
            <a:r>
              <a:rPr lang="en-US" dirty="0" smtClean="0"/>
              <a:t>HTML5Audio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45492" y="6348582"/>
            <a:ext cx="6609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source: http://</a:t>
            </a:r>
            <a:r>
              <a:rPr lang="en-US" dirty="0" err="1" smtClean="0"/>
              <a:t>blog.bitops.com</a:t>
            </a:r>
            <a:r>
              <a:rPr lang="en-US" dirty="0" smtClean="0"/>
              <a:t>/assets/GDC2013_HTML5_Games.pdf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210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Object.create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85800" y="1268761"/>
            <a:ext cx="8458200" cy="526539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hr-HR" dirty="0">
                <a:latin typeface="Lucida Console"/>
                <a:cs typeface="Lucida Console"/>
              </a:rPr>
              <a:t>var tim = {</a:t>
            </a:r>
          </a:p>
          <a:p>
            <a:pPr marL="0" indent="0">
              <a:buNone/>
            </a:pPr>
            <a:r>
              <a:rPr lang="en-US" dirty="0">
                <a:latin typeface="Lucida Console"/>
                <a:cs typeface="Lucida Console"/>
              </a:rPr>
              <a:t>  name: "Tim Caswell",</a:t>
            </a:r>
          </a:p>
          <a:p>
            <a:pPr marL="0" indent="0">
              <a:buNone/>
            </a:pPr>
            <a:r>
              <a:rPr lang="de-DE" dirty="0">
                <a:latin typeface="Lucida Console"/>
                <a:cs typeface="Lucida Console"/>
              </a:rPr>
              <a:t>  </a:t>
            </a:r>
            <a:r>
              <a:rPr lang="de-DE" dirty="0" err="1">
                <a:latin typeface="Lucida Console"/>
                <a:cs typeface="Lucida Console"/>
              </a:rPr>
              <a:t>age</a:t>
            </a:r>
            <a:r>
              <a:rPr lang="de-DE" dirty="0">
                <a:latin typeface="Lucida Console"/>
                <a:cs typeface="Lucida Console"/>
              </a:rPr>
              <a:t>: 28,</a:t>
            </a:r>
          </a:p>
          <a:p>
            <a:pPr marL="0" indent="0">
              <a:buNone/>
            </a:pPr>
            <a:r>
              <a:rPr lang="de-DE" dirty="0">
                <a:latin typeface="Lucida Console"/>
                <a:cs typeface="Lucida Console"/>
              </a:rPr>
              <a:t>  </a:t>
            </a:r>
            <a:r>
              <a:rPr lang="de-DE" dirty="0" err="1">
                <a:latin typeface="Lucida Console"/>
                <a:cs typeface="Lucida Console"/>
              </a:rPr>
              <a:t>isProgrammer</a:t>
            </a:r>
            <a:r>
              <a:rPr lang="de-DE" dirty="0">
                <a:latin typeface="Lucida Console"/>
                <a:cs typeface="Lucida Console"/>
              </a:rPr>
              <a:t>: </a:t>
            </a:r>
            <a:r>
              <a:rPr lang="de-DE" dirty="0" err="1">
                <a:latin typeface="Lucida Console"/>
                <a:cs typeface="Lucida Console"/>
              </a:rPr>
              <a:t>true</a:t>
            </a:r>
            <a:r>
              <a:rPr lang="de-DE" dirty="0">
                <a:latin typeface="Lucida Console"/>
                <a:cs typeface="Lucida Console"/>
              </a:rPr>
              <a:t>,</a:t>
            </a:r>
          </a:p>
          <a:p>
            <a:pPr marL="0" indent="0">
              <a:buNone/>
            </a:pPr>
            <a:r>
              <a:rPr lang="de-DE" dirty="0">
                <a:latin typeface="Lucida Console"/>
                <a:cs typeface="Lucida Console"/>
              </a:rPr>
              <a:t>  </a:t>
            </a:r>
            <a:r>
              <a:rPr lang="de-DE" dirty="0" err="1">
                <a:latin typeface="Lucida Console"/>
                <a:cs typeface="Lucida Console"/>
              </a:rPr>
              <a:t>likesJavaScript</a:t>
            </a:r>
            <a:r>
              <a:rPr lang="de-DE" dirty="0">
                <a:latin typeface="Lucida Console"/>
                <a:cs typeface="Lucida Console"/>
              </a:rPr>
              <a:t>: </a:t>
            </a:r>
            <a:r>
              <a:rPr lang="de-DE" dirty="0" err="1">
                <a:latin typeface="Lucida Console"/>
                <a:cs typeface="Lucida Console"/>
              </a:rPr>
              <a:t>true</a:t>
            </a:r>
            <a:endParaRPr lang="de-DE" dirty="0">
              <a:latin typeface="Lucida Console"/>
              <a:cs typeface="Lucida Console"/>
            </a:endParaRPr>
          </a:p>
          <a:p>
            <a:pPr marL="0" indent="0">
              <a:buNone/>
            </a:pPr>
            <a:r>
              <a:rPr lang="de-DE" dirty="0">
                <a:latin typeface="Lucida Console"/>
                <a:cs typeface="Lucida Console"/>
              </a:rPr>
              <a:t>}</a:t>
            </a:r>
          </a:p>
          <a:p>
            <a:pPr marL="0" indent="0">
              <a:buNone/>
            </a:pPr>
            <a:r>
              <a:rPr lang="de-DE" dirty="0">
                <a:solidFill>
                  <a:srgbClr val="00B050"/>
                </a:solidFill>
                <a:latin typeface="Lucida Console"/>
                <a:cs typeface="Lucida Console"/>
              </a:rPr>
              <a:t>// Create a </a:t>
            </a:r>
            <a:r>
              <a:rPr lang="de-DE" dirty="0" err="1">
                <a:solidFill>
                  <a:srgbClr val="00B050"/>
                </a:solidFill>
                <a:latin typeface="Lucida Console"/>
                <a:cs typeface="Lucida Console"/>
              </a:rPr>
              <a:t>child</a:t>
            </a:r>
            <a:r>
              <a:rPr lang="de-DE" dirty="0">
                <a:solidFill>
                  <a:srgbClr val="00B050"/>
                </a:solidFill>
                <a:latin typeface="Lucida Console"/>
                <a:cs typeface="Lucida Console"/>
              </a:rPr>
              <a:t> </a:t>
            </a:r>
            <a:r>
              <a:rPr lang="de-DE" dirty="0" err="1">
                <a:solidFill>
                  <a:srgbClr val="00B050"/>
                </a:solidFill>
                <a:latin typeface="Lucida Console"/>
                <a:cs typeface="Lucida Console"/>
              </a:rPr>
              <a:t>object</a:t>
            </a:r>
            <a:endParaRPr lang="de-DE" dirty="0">
              <a:solidFill>
                <a:srgbClr val="00B050"/>
              </a:solidFill>
              <a:latin typeface="Lucida Console"/>
              <a:cs typeface="Lucida Console"/>
            </a:endParaRPr>
          </a:p>
          <a:p>
            <a:pPr marL="0" indent="0">
              <a:buNone/>
            </a:pPr>
            <a:r>
              <a:rPr lang="de-DE" dirty="0" err="1">
                <a:latin typeface="Lucida Console"/>
                <a:cs typeface="Lucida Console"/>
              </a:rPr>
              <a:t>var</a:t>
            </a:r>
            <a:r>
              <a:rPr lang="de-DE" dirty="0">
                <a:latin typeface="Lucida Console"/>
                <a:cs typeface="Lucida Console"/>
              </a:rPr>
              <a:t> </a:t>
            </a:r>
            <a:r>
              <a:rPr lang="de-DE" dirty="0" err="1">
                <a:latin typeface="Lucida Console"/>
                <a:cs typeface="Lucida Console"/>
              </a:rPr>
              <a:t>jack</a:t>
            </a:r>
            <a:r>
              <a:rPr lang="de-DE" dirty="0">
                <a:latin typeface="Lucida Console"/>
                <a:cs typeface="Lucida Console"/>
              </a:rPr>
              <a:t> = </a:t>
            </a:r>
            <a:r>
              <a:rPr lang="de-DE" dirty="0" err="1">
                <a:latin typeface="Lucida Console"/>
                <a:cs typeface="Lucida Console"/>
              </a:rPr>
              <a:t>Object.create</a:t>
            </a:r>
            <a:r>
              <a:rPr lang="de-DE" dirty="0">
                <a:latin typeface="Lucida Console"/>
                <a:cs typeface="Lucida Console"/>
              </a:rPr>
              <a:t>(tim);</a:t>
            </a:r>
          </a:p>
          <a:p>
            <a:pPr marL="0" indent="0">
              <a:buNone/>
            </a:pPr>
            <a:r>
              <a:rPr lang="de-DE" dirty="0">
                <a:solidFill>
                  <a:srgbClr val="00B050"/>
                </a:solidFill>
                <a:latin typeface="Lucida Console"/>
                <a:cs typeface="Lucida Console"/>
              </a:rPr>
              <a:t>// </a:t>
            </a:r>
            <a:r>
              <a:rPr lang="de-DE" dirty="0" err="1">
                <a:solidFill>
                  <a:srgbClr val="00B050"/>
                </a:solidFill>
                <a:latin typeface="Lucida Console"/>
                <a:cs typeface="Lucida Console"/>
              </a:rPr>
              <a:t>Override</a:t>
            </a:r>
            <a:r>
              <a:rPr lang="de-DE" dirty="0">
                <a:solidFill>
                  <a:srgbClr val="00B050"/>
                </a:solidFill>
                <a:latin typeface="Lucida Console"/>
                <a:cs typeface="Lucida Console"/>
              </a:rPr>
              <a:t> </a:t>
            </a:r>
            <a:r>
              <a:rPr lang="de-DE" dirty="0" err="1">
                <a:solidFill>
                  <a:srgbClr val="00B050"/>
                </a:solidFill>
                <a:latin typeface="Lucida Console"/>
                <a:cs typeface="Lucida Console"/>
              </a:rPr>
              <a:t>some</a:t>
            </a:r>
            <a:r>
              <a:rPr lang="de-DE" dirty="0">
                <a:solidFill>
                  <a:srgbClr val="00B050"/>
                </a:solidFill>
                <a:latin typeface="Lucida Console"/>
                <a:cs typeface="Lucida Console"/>
              </a:rPr>
              <a:t> </a:t>
            </a:r>
            <a:r>
              <a:rPr lang="de-DE" dirty="0" err="1">
                <a:solidFill>
                  <a:srgbClr val="00B050"/>
                </a:solidFill>
                <a:latin typeface="Lucida Console"/>
                <a:cs typeface="Lucida Console"/>
              </a:rPr>
              <a:t>properties</a:t>
            </a:r>
            <a:r>
              <a:rPr lang="de-DE" dirty="0">
                <a:solidFill>
                  <a:srgbClr val="00B050"/>
                </a:solidFill>
                <a:latin typeface="Lucida Console"/>
                <a:cs typeface="Lucida Console"/>
              </a:rPr>
              <a:t> </a:t>
            </a:r>
            <a:r>
              <a:rPr lang="de-DE" dirty="0" err="1">
                <a:solidFill>
                  <a:srgbClr val="00B050"/>
                </a:solidFill>
                <a:latin typeface="Lucida Console"/>
                <a:cs typeface="Lucida Console"/>
              </a:rPr>
              <a:t>locally</a:t>
            </a:r>
            <a:endParaRPr lang="de-DE" dirty="0">
              <a:solidFill>
                <a:srgbClr val="00B050"/>
              </a:solidFill>
              <a:latin typeface="Lucida Console"/>
              <a:cs typeface="Lucida Console"/>
            </a:endParaRPr>
          </a:p>
          <a:p>
            <a:pPr marL="0" indent="0">
              <a:buNone/>
            </a:pPr>
            <a:r>
              <a:rPr lang="de-DE" dirty="0" err="1">
                <a:latin typeface="Lucida Console"/>
                <a:cs typeface="Lucida Console"/>
              </a:rPr>
              <a:t>jack.name</a:t>
            </a:r>
            <a:r>
              <a:rPr lang="de-DE" dirty="0">
                <a:latin typeface="Lucida Console"/>
                <a:cs typeface="Lucida Console"/>
              </a:rPr>
              <a:t> = "Jack </a:t>
            </a:r>
            <a:r>
              <a:rPr lang="de-DE" dirty="0" err="1">
                <a:latin typeface="Lucida Console"/>
                <a:cs typeface="Lucida Console"/>
              </a:rPr>
              <a:t>Caswell</a:t>
            </a:r>
            <a:r>
              <a:rPr lang="de-DE" dirty="0">
                <a:latin typeface="Lucida Console"/>
                <a:cs typeface="Lucida Console"/>
              </a:rPr>
              <a:t>";</a:t>
            </a:r>
          </a:p>
          <a:p>
            <a:pPr marL="0" indent="0">
              <a:buNone/>
            </a:pPr>
            <a:r>
              <a:rPr lang="hr-HR" dirty="0">
                <a:latin typeface="Lucida Console"/>
                <a:cs typeface="Lucida Console"/>
              </a:rPr>
              <a:t>jack.age = 4;</a:t>
            </a:r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  <a:latin typeface="Lucida Console"/>
                <a:cs typeface="Lucida Console"/>
              </a:rPr>
              <a:t>// Look up stuff through the prototype chain</a:t>
            </a:r>
          </a:p>
          <a:p>
            <a:pPr marL="0" indent="0">
              <a:buNone/>
            </a:pPr>
            <a:r>
              <a:rPr lang="en-US" dirty="0" err="1">
                <a:latin typeface="Lucida Console"/>
                <a:cs typeface="Lucida Console"/>
              </a:rPr>
              <a:t>jack.likesJavaScript</a:t>
            </a:r>
            <a:r>
              <a:rPr lang="en-US" dirty="0">
                <a:latin typeface="Lucida Console"/>
                <a:cs typeface="Lucida Console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2280946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74688" y="-27384"/>
            <a:ext cx="8469312" cy="792088"/>
          </a:xfrm>
        </p:spPr>
        <p:txBody>
          <a:bodyPr/>
          <a:lstStyle/>
          <a:p>
            <a:r>
              <a:rPr lang="en-US" dirty="0" smtClean="0"/>
              <a:t>New object’s prototype is old one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688" y="1308100"/>
            <a:ext cx="8470900" cy="422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658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Prototype Chain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6757" y="1141853"/>
            <a:ext cx="6583278" cy="5547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66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ES2015 Classes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5800" y="1201921"/>
            <a:ext cx="7772400" cy="5361976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Sugar for prototype based OO pattern</a:t>
            </a:r>
            <a:endParaRPr lang="en-US" sz="1600" b="1" dirty="0"/>
          </a:p>
          <a:p>
            <a:pPr marL="0" indent="0">
              <a:buNone/>
            </a:pPr>
            <a:r>
              <a:rPr lang="en-US" sz="1600" b="1" dirty="0" smtClean="0">
                <a:latin typeface="Lucida Console"/>
                <a:cs typeface="Lucida Console"/>
              </a:rPr>
              <a:t>class</a:t>
            </a:r>
            <a:r>
              <a:rPr lang="en-US" sz="1600" dirty="0" smtClean="0">
                <a:latin typeface="Lucida Console"/>
                <a:cs typeface="Lucida Console"/>
              </a:rPr>
              <a:t> </a:t>
            </a:r>
            <a:r>
              <a:rPr lang="en-US" sz="1600" dirty="0">
                <a:latin typeface="Lucida Console"/>
                <a:cs typeface="Lucida Console"/>
              </a:rPr>
              <a:t>Point {</a:t>
            </a:r>
          </a:p>
          <a:p>
            <a:pPr marL="0" indent="0">
              <a:buNone/>
            </a:pPr>
            <a:r>
              <a:rPr lang="ro-RO" sz="1600" dirty="0">
                <a:latin typeface="Lucida Console"/>
                <a:cs typeface="Lucida Console"/>
              </a:rPr>
              <a:t>    </a:t>
            </a:r>
            <a:r>
              <a:rPr lang="ro-RO" sz="1600" dirty="0" smtClean="0">
                <a:latin typeface="Lucida Console"/>
                <a:cs typeface="Lucida Console"/>
              </a:rPr>
              <a:t>constructor</a:t>
            </a:r>
            <a:r>
              <a:rPr lang="ro-RO" sz="1600" dirty="0">
                <a:latin typeface="Lucida Console"/>
                <a:cs typeface="Lucida Console"/>
              </a:rPr>
              <a:t>(x, y) {</a:t>
            </a:r>
          </a:p>
          <a:p>
            <a:pPr marL="0" indent="0">
              <a:buNone/>
            </a:pPr>
            <a:r>
              <a:rPr lang="en-US" sz="1600" dirty="0">
                <a:latin typeface="Lucida Console"/>
                <a:cs typeface="Lucida Console"/>
              </a:rPr>
              <a:t> </a:t>
            </a:r>
            <a:r>
              <a:rPr lang="en-US" sz="1600" dirty="0" smtClean="0">
                <a:latin typeface="Lucida Console"/>
                <a:cs typeface="Lucida Console"/>
              </a:rPr>
              <a:t>        </a:t>
            </a:r>
            <a:r>
              <a:rPr lang="en-US" sz="1600" b="1" dirty="0" err="1">
                <a:latin typeface="Lucida Console"/>
                <a:cs typeface="Lucida Console"/>
              </a:rPr>
              <a:t>this</a:t>
            </a:r>
            <a:r>
              <a:rPr lang="en-US" sz="1600" dirty="0" err="1">
                <a:latin typeface="Lucida Console"/>
                <a:cs typeface="Lucida Console"/>
              </a:rPr>
              <a:t>.x</a:t>
            </a:r>
            <a:r>
              <a:rPr lang="en-US" sz="1600" dirty="0">
                <a:latin typeface="Lucida Console"/>
                <a:cs typeface="Lucida Console"/>
              </a:rPr>
              <a:t> = </a:t>
            </a:r>
            <a:r>
              <a:rPr lang="en-US" sz="1600" dirty="0" smtClean="0">
                <a:latin typeface="Lucida Console"/>
                <a:cs typeface="Lucida Console"/>
              </a:rPr>
              <a:t>x;</a:t>
            </a:r>
          </a:p>
          <a:p>
            <a:pPr marL="0" indent="0">
              <a:buNone/>
            </a:pPr>
            <a:r>
              <a:rPr lang="en-US" sz="1600" dirty="0" smtClean="0">
                <a:latin typeface="Lucida Console"/>
                <a:cs typeface="Lucida Console"/>
              </a:rPr>
              <a:t>         </a:t>
            </a:r>
            <a:r>
              <a:rPr lang="en-US" sz="1600" b="1" dirty="0" err="1" smtClean="0">
                <a:latin typeface="Lucida Console"/>
                <a:cs typeface="Lucida Console"/>
              </a:rPr>
              <a:t>this</a:t>
            </a:r>
            <a:r>
              <a:rPr lang="en-US" sz="1600" dirty="0" err="1" smtClean="0">
                <a:latin typeface="Lucida Console"/>
                <a:cs typeface="Lucida Console"/>
              </a:rPr>
              <a:t>.y</a:t>
            </a:r>
            <a:r>
              <a:rPr lang="en-US" sz="1600" dirty="0" smtClean="0">
                <a:latin typeface="Lucida Console"/>
                <a:cs typeface="Lucida Console"/>
              </a:rPr>
              <a:t> = y;</a:t>
            </a:r>
          </a:p>
          <a:p>
            <a:pPr marL="0" indent="0">
              <a:buNone/>
            </a:pPr>
            <a:r>
              <a:rPr lang="de-DE" sz="1600" dirty="0" smtClean="0">
                <a:latin typeface="Lucida Console"/>
                <a:cs typeface="Lucida Console"/>
              </a:rPr>
              <a:t>     </a:t>
            </a:r>
            <a:r>
              <a:rPr lang="de-DE" sz="1600" dirty="0">
                <a:latin typeface="Lucida Console"/>
                <a:cs typeface="Lucida Console"/>
              </a:rPr>
              <a:t>}</a:t>
            </a:r>
          </a:p>
          <a:p>
            <a:pPr marL="0" indent="0">
              <a:buNone/>
            </a:pPr>
            <a:r>
              <a:rPr lang="hu-HU" sz="1600" dirty="0" smtClean="0">
                <a:latin typeface="Lucida Console"/>
                <a:cs typeface="Lucida Console"/>
              </a:rPr>
              <a:t>     </a:t>
            </a:r>
            <a:r>
              <a:rPr lang="hu-HU" sz="1600" dirty="0">
                <a:latin typeface="Lucida Console"/>
                <a:cs typeface="Lucida Console"/>
              </a:rPr>
              <a:t>toString() {</a:t>
            </a:r>
          </a:p>
          <a:p>
            <a:pPr marL="0" indent="0">
              <a:buNone/>
            </a:pPr>
            <a:r>
              <a:rPr lang="en-US" sz="1600" dirty="0" smtClean="0">
                <a:latin typeface="Lucida Console"/>
                <a:cs typeface="Lucida Console"/>
              </a:rPr>
              <a:t>         </a:t>
            </a:r>
            <a:r>
              <a:rPr lang="en-US" sz="1600" b="1" dirty="0">
                <a:latin typeface="Lucida Console"/>
                <a:cs typeface="Lucida Console"/>
              </a:rPr>
              <a:t>return</a:t>
            </a:r>
            <a:r>
              <a:rPr lang="en-US" sz="1600" dirty="0">
                <a:latin typeface="Lucida Console"/>
                <a:cs typeface="Lucida Console"/>
              </a:rPr>
              <a:t> '(' + </a:t>
            </a:r>
            <a:r>
              <a:rPr lang="en-US" sz="1600" b="1" dirty="0" err="1">
                <a:latin typeface="Lucida Console"/>
                <a:cs typeface="Lucida Console"/>
              </a:rPr>
              <a:t>this</a:t>
            </a:r>
            <a:r>
              <a:rPr lang="en-US" sz="1600" dirty="0" err="1">
                <a:latin typeface="Lucida Console"/>
                <a:cs typeface="Lucida Console"/>
              </a:rPr>
              <a:t>.x</a:t>
            </a:r>
            <a:r>
              <a:rPr lang="en-US" sz="1600" dirty="0">
                <a:latin typeface="Lucida Console"/>
                <a:cs typeface="Lucida Console"/>
              </a:rPr>
              <a:t> + ', ' + </a:t>
            </a:r>
            <a:r>
              <a:rPr lang="en-US" sz="1600" b="1" dirty="0" err="1">
                <a:latin typeface="Lucida Console"/>
                <a:cs typeface="Lucida Console"/>
              </a:rPr>
              <a:t>this</a:t>
            </a:r>
            <a:r>
              <a:rPr lang="en-US" sz="1600" dirty="0" err="1">
                <a:latin typeface="Lucida Console"/>
                <a:cs typeface="Lucida Console"/>
              </a:rPr>
              <a:t>.y</a:t>
            </a:r>
            <a:r>
              <a:rPr lang="en-US" sz="1600" dirty="0">
                <a:latin typeface="Lucida Console"/>
                <a:cs typeface="Lucida Console"/>
              </a:rPr>
              <a:t> + '</a:t>
            </a:r>
            <a:r>
              <a:rPr lang="en-US" sz="1600" dirty="0" smtClean="0">
                <a:latin typeface="Lucida Console"/>
                <a:cs typeface="Lucida Console"/>
              </a:rPr>
              <a:t>)’;</a:t>
            </a:r>
            <a:r>
              <a:rPr lang="de-DE" sz="1600" dirty="0" smtClean="0">
                <a:latin typeface="Lucida Console"/>
                <a:cs typeface="Lucida Console"/>
              </a:rPr>
              <a:t> }</a:t>
            </a:r>
            <a:endParaRPr lang="de-DE" sz="1600" dirty="0">
              <a:latin typeface="Lucida Console"/>
              <a:cs typeface="Lucida Console"/>
            </a:endParaRPr>
          </a:p>
          <a:p>
            <a:pPr marL="0" indent="0">
              <a:buNone/>
            </a:pPr>
            <a:r>
              <a:rPr lang="de-DE" sz="1600" dirty="0">
                <a:latin typeface="Lucida Console"/>
                <a:cs typeface="Lucida Console"/>
              </a:rPr>
              <a:t>    </a:t>
            </a:r>
            <a:r>
              <a:rPr lang="de-DE" sz="1600" dirty="0" smtClean="0">
                <a:latin typeface="Lucida Console"/>
                <a:cs typeface="Lucida Console"/>
              </a:rPr>
              <a:t>}</a:t>
            </a:r>
            <a:endParaRPr lang="de-DE" sz="1600" dirty="0">
              <a:latin typeface="Lucida Console"/>
              <a:cs typeface="Lucida Console"/>
            </a:endParaRPr>
          </a:p>
          <a:p>
            <a:pPr marL="0" indent="0">
              <a:buNone/>
            </a:pPr>
            <a:r>
              <a:rPr lang="de-DE" sz="1600" b="1" dirty="0" err="1" smtClean="0">
                <a:latin typeface="Lucida Console"/>
                <a:cs typeface="Lucida Console"/>
              </a:rPr>
              <a:t>class</a:t>
            </a:r>
            <a:r>
              <a:rPr lang="de-DE" sz="1600" dirty="0" smtClean="0">
                <a:latin typeface="Lucida Console"/>
                <a:cs typeface="Lucida Console"/>
              </a:rPr>
              <a:t> </a:t>
            </a:r>
            <a:r>
              <a:rPr lang="de-DE" sz="1600" dirty="0" err="1">
                <a:latin typeface="Lucida Console"/>
                <a:cs typeface="Lucida Console"/>
              </a:rPr>
              <a:t>ColorPoint</a:t>
            </a:r>
            <a:r>
              <a:rPr lang="de-DE" sz="1600" dirty="0">
                <a:latin typeface="Lucida Console"/>
                <a:cs typeface="Lucida Console"/>
              </a:rPr>
              <a:t> </a:t>
            </a:r>
            <a:r>
              <a:rPr lang="de-DE" sz="1600" dirty="0" err="1">
                <a:latin typeface="Lucida Console"/>
                <a:cs typeface="Lucida Console"/>
              </a:rPr>
              <a:t>extends</a:t>
            </a:r>
            <a:r>
              <a:rPr lang="de-DE" sz="1600" dirty="0">
                <a:latin typeface="Lucida Console"/>
                <a:cs typeface="Lucida Console"/>
              </a:rPr>
              <a:t> Point {</a:t>
            </a:r>
          </a:p>
          <a:p>
            <a:pPr marL="0" indent="0">
              <a:buNone/>
            </a:pPr>
            <a:r>
              <a:rPr lang="de-DE" sz="1600" dirty="0" smtClean="0">
                <a:latin typeface="Lucida Console"/>
                <a:cs typeface="Lucida Console"/>
              </a:rPr>
              <a:t>     </a:t>
            </a:r>
            <a:r>
              <a:rPr lang="de-DE" sz="1600" dirty="0" err="1">
                <a:latin typeface="Lucida Console"/>
                <a:cs typeface="Lucida Console"/>
              </a:rPr>
              <a:t>constructor</a:t>
            </a:r>
            <a:r>
              <a:rPr lang="de-DE" sz="1600" dirty="0">
                <a:latin typeface="Lucida Console"/>
                <a:cs typeface="Lucida Console"/>
              </a:rPr>
              <a:t>(x, </a:t>
            </a:r>
            <a:r>
              <a:rPr lang="de-DE" sz="1600" dirty="0" err="1">
                <a:latin typeface="Lucida Console"/>
                <a:cs typeface="Lucida Console"/>
              </a:rPr>
              <a:t>y</a:t>
            </a:r>
            <a:r>
              <a:rPr lang="de-DE" sz="1600" dirty="0">
                <a:latin typeface="Lucida Console"/>
                <a:cs typeface="Lucida Console"/>
              </a:rPr>
              <a:t>, </a:t>
            </a:r>
            <a:r>
              <a:rPr lang="de-DE" sz="1600" dirty="0" err="1">
                <a:latin typeface="Lucida Console"/>
                <a:cs typeface="Lucida Console"/>
              </a:rPr>
              <a:t>color</a:t>
            </a:r>
            <a:r>
              <a:rPr lang="de-DE" sz="1600" dirty="0">
                <a:latin typeface="Lucida Console"/>
                <a:cs typeface="Lucida Console"/>
              </a:rPr>
              <a:t>) {</a:t>
            </a:r>
          </a:p>
          <a:p>
            <a:pPr marL="0" indent="0">
              <a:buNone/>
            </a:pPr>
            <a:r>
              <a:rPr lang="ro-RO" sz="1600" dirty="0">
                <a:latin typeface="Lucida Console"/>
                <a:cs typeface="Lucida Console"/>
              </a:rPr>
              <a:t> </a:t>
            </a:r>
            <a:r>
              <a:rPr lang="ro-RO" sz="1600" dirty="0" smtClean="0">
                <a:latin typeface="Lucida Console"/>
                <a:cs typeface="Lucida Console"/>
              </a:rPr>
              <a:t>        </a:t>
            </a:r>
            <a:r>
              <a:rPr lang="ro-RO" sz="1600" dirty="0">
                <a:latin typeface="Lucida Console"/>
                <a:cs typeface="Lucida Console"/>
              </a:rPr>
              <a:t>super(x, y);</a:t>
            </a:r>
          </a:p>
          <a:p>
            <a:pPr marL="0" indent="0">
              <a:buNone/>
            </a:pPr>
            <a:r>
              <a:rPr lang="en-US" sz="1600" dirty="0">
                <a:latin typeface="Lucida Console"/>
                <a:cs typeface="Lucida Console"/>
              </a:rPr>
              <a:t> </a:t>
            </a:r>
            <a:r>
              <a:rPr lang="en-US" sz="1600" dirty="0" smtClean="0">
                <a:latin typeface="Lucida Console"/>
                <a:cs typeface="Lucida Console"/>
              </a:rPr>
              <a:t>        </a:t>
            </a:r>
            <a:r>
              <a:rPr lang="en-US" sz="1600" b="1" dirty="0" err="1">
                <a:latin typeface="Lucida Console"/>
                <a:cs typeface="Lucida Console"/>
              </a:rPr>
              <a:t>this</a:t>
            </a:r>
            <a:r>
              <a:rPr lang="en-US" sz="1600" dirty="0" err="1">
                <a:latin typeface="Lucida Console"/>
                <a:cs typeface="Lucida Console"/>
              </a:rPr>
              <a:t>.color</a:t>
            </a:r>
            <a:r>
              <a:rPr lang="en-US" sz="1600" dirty="0">
                <a:latin typeface="Lucida Console"/>
                <a:cs typeface="Lucida Console"/>
              </a:rPr>
              <a:t> = color;</a:t>
            </a:r>
          </a:p>
          <a:p>
            <a:pPr marL="0" indent="0">
              <a:buNone/>
            </a:pPr>
            <a:r>
              <a:rPr lang="de-DE" sz="1600" dirty="0">
                <a:latin typeface="Lucida Console"/>
                <a:cs typeface="Lucida Console"/>
              </a:rPr>
              <a:t> </a:t>
            </a:r>
            <a:r>
              <a:rPr lang="de-DE" sz="1600" dirty="0" smtClean="0">
                <a:latin typeface="Lucida Console"/>
                <a:cs typeface="Lucida Console"/>
              </a:rPr>
              <a:t>    }</a:t>
            </a:r>
          </a:p>
          <a:p>
            <a:pPr marL="0" indent="0">
              <a:buNone/>
            </a:pPr>
            <a:r>
              <a:rPr lang="hu-HU" sz="1600" dirty="0" smtClean="0">
                <a:latin typeface="Lucida Console"/>
                <a:cs typeface="Lucida Console"/>
              </a:rPr>
              <a:t>     </a:t>
            </a:r>
            <a:r>
              <a:rPr lang="hu-HU" sz="1600" dirty="0">
                <a:latin typeface="Lucida Console"/>
                <a:cs typeface="Lucida Console"/>
              </a:rPr>
              <a:t>toString() {</a:t>
            </a:r>
          </a:p>
          <a:p>
            <a:pPr marL="0" indent="0">
              <a:buNone/>
            </a:pPr>
            <a:r>
              <a:rPr lang="en-US" sz="1600" dirty="0">
                <a:latin typeface="Lucida Console"/>
                <a:cs typeface="Lucida Console"/>
              </a:rPr>
              <a:t> </a:t>
            </a:r>
            <a:r>
              <a:rPr lang="en-US" sz="1600" dirty="0" smtClean="0">
                <a:latin typeface="Lucida Console"/>
                <a:cs typeface="Lucida Console"/>
              </a:rPr>
              <a:t>        </a:t>
            </a:r>
            <a:r>
              <a:rPr lang="en-US" sz="1600" b="1" dirty="0">
                <a:latin typeface="Lucida Console"/>
                <a:cs typeface="Lucida Console"/>
              </a:rPr>
              <a:t>return</a:t>
            </a:r>
            <a:r>
              <a:rPr lang="en-US" sz="1600" dirty="0">
                <a:latin typeface="Lucida Console"/>
                <a:cs typeface="Lucida Console"/>
              </a:rPr>
              <a:t> </a:t>
            </a:r>
            <a:r>
              <a:rPr lang="en-US" sz="1600" dirty="0" err="1">
                <a:latin typeface="Lucida Console"/>
                <a:cs typeface="Lucida Console"/>
              </a:rPr>
              <a:t>super.toString</a:t>
            </a:r>
            <a:r>
              <a:rPr lang="en-US" sz="1600" dirty="0">
                <a:latin typeface="Lucida Console"/>
                <a:cs typeface="Lucida Console"/>
              </a:rPr>
              <a:t>() + ' in ' + </a:t>
            </a:r>
            <a:r>
              <a:rPr lang="en-US" sz="1600" b="1" dirty="0" err="1">
                <a:latin typeface="Lucida Console"/>
                <a:cs typeface="Lucida Console"/>
              </a:rPr>
              <a:t>this</a:t>
            </a:r>
            <a:r>
              <a:rPr lang="en-US" sz="1600" dirty="0" err="1">
                <a:latin typeface="Lucida Console"/>
                <a:cs typeface="Lucida Console"/>
              </a:rPr>
              <a:t>.color</a:t>
            </a:r>
            <a:r>
              <a:rPr lang="en-US" sz="1600" dirty="0" smtClean="0">
                <a:latin typeface="Lucida Console"/>
                <a:cs typeface="Lucida Console"/>
              </a:rPr>
              <a:t>;</a:t>
            </a:r>
            <a:r>
              <a:rPr lang="de-DE" sz="1600" dirty="0" smtClean="0">
                <a:latin typeface="Lucida Console"/>
                <a:cs typeface="Lucida Console"/>
              </a:rPr>
              <a:t> }</a:t>
            </a:r>
            <a:endParaRPr lang="de-DE" sz="1600" dirty="0">
              <a:latin typeface="Lucida Console"/>
              <a:cs typeface="Lucida Console"/>
            </a:endParaRPr>
          </a:p>
          <a:p>
            <a:pPr marL="0" indent="0">
              <a:buNone/>
            </a:pPr>
            <a:r>
              <a:rPr lang="de-DE" sz="1600" dirty="0">
                <a:latin typeface="Lucida Console"/>
                <a:cs typeface="Lucida Console"/>
              </a:rPr>
              <a:t>    }</a:t>
            </a:r>
          </a:p>
          <a:p>
            <a:pPr marL="0" indent="0">
              <a:buNone/>
            </a:pPr>
            <a:r>
              <a:rPr lang="de-DE" sz="1600" dirty="0">
                <a:latin typeface="Lucida Console"/>
                <a:cs typeface="Lucida Console"/>
              </a:rPr>
              <a:t> </a:t>
            </a:r>
            <a:r>
              <a:rPr lang="de-DE" sz="1600" dirty="0" smtClean="0">
                <a:latin typeface="Lucida Console"/>
                <a:cs typeface="Lucida Console"/>
              </a:rPr>
              <a:t>}</a:t>
            </a:r>
            <a:endParaRPr lang="en-US" sz="1600" dirty="0">
              <a:latin typeface="Lucida Console"/>
              <a:cs typeface="Lucida Console"/>
            </a:endParaRPr>
          </a:p>
        </p:txBody>
      </p:sp>
    </p:spTree>
    <p:extLst>
      <p:ext uri="{BB962C8B-B14F-4D97-AF65-F5344CB8AC3E}">
        <p14:creationId xmlns:p14="http://schemas.microsoft.com/office/powerpoint/2010/main" val="3911847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 </a:t>
            </a:r>
            <a:r>
              <a:rPr lang="en-US" dirty="0" smtClean="0"/>
              <a:t>Kinds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85800" y="1268761"/>
            <a:ext cx="7772400" cy="21134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>
                <a:latin typeface="Lucida Console"/>
                <a:cs typeface="Lucida Console"/>
              </a:rPr>
              <a:t>class</a:t>
            </a:r>
            <a:r>
              <a:rPr lang="en-US" sz="2000" dirty="0">
                <a:latin typeface="Lucida Console"/>
                <a:cs typeface="Lucida Console"/>
              </a:rPr>
              <a:t> Foo {</a:t>
            </a:r>
          </a:p>
          <a:p>
            <a:pPr marL="0" indent="0">
              <a:buNone/>
            </a:pPr>
            <a:r>
              <a:rPr lang="en-US" sz="2000" dirty="0">
                <a:latin typeface="Lucida Console"/>
                <a:cs typeface="Lucida Console"/>
              </a:rPr>
              <a:t>    </a:t>
            </a:r>
            <a:r>
              <a:rPr lang="en-US" sz="2000" dirty="0" smtClean="0">
                <a:latin typeface="Lucida Console"/>
                <a:cs typeface="Lucida Console"/>
              </a:rPr>
              <a:t>constructor</a:t>
            </a:r>
            <a:r>
              <a:rPr lang="en-US" sz="2000" dirty="0">
                <a:latin typeface="Lucida Console"/>
                <a:cs typeface="Lucida Console"/>
              </a:rPr>
              <a:t>(prop) </a:t>
            </a:r>
            <a:r>
              <a:rPr lang="en-US" sz="2000" dirty="0" smtClean="0">
                <a:latin typeface="Lucida Console"/>
                <a:cs typeface="Lucida Console"/>
              </a:rPr>
              <a:t>{ </a:t>
            </a:r>
            <a:r>
              <a:rPr lang="en-US" sz="2000" b="1" dirty="0" err="1" smtClean="0">
                <a:latin typeface="Lucida Console"/>
                <a:cs typeface="Lucida Console"/>
              </a:rPr>
              <a:t>this</a:t>
            </a:r>
            <a:r>
              <a:rPr lang="en-US" sz="2000" dirty="0" err="1" smtClean="0">
                <a:latin typeface="Lucida Console"/>
                <a:cs typeface="Lucida Console"/>
              </a:rPr>
              <a:t>.prop</a:t>
            </a:r>
            <a:r>
              <a:rPr lang="en-US" sz="2000" dirty="0" smtClean="0">
                <a:latin typeface="Lucida Console"/>
                <a:cs typeface="Lucida Console"/>
              </a:rPr>
              <a:t> </a:t>
            </a:r>
            <a:r>
              <a:rPr lang="en-US" sz="2000" dirty="0">
                <a:latin typeface="Lucida Console"/>
                <a:cs typeface="Lucida Console"/>
              </a:rPr>
              <a:t>= prop</a:t>
            </a:r>
            <a:r>
              <a:rPr lang="en-US" sz="2000" dirty="0" smtClean="0">
                <a:latin typeface="Lucida Console"/>
                <a:cs typeface="Lucida Console"/>
              </a:rPr>
              <a:t>; </a:t>
            </a:r>
            <a:r>
              <a:rPr lang="de-DE" sz="2000" dirty="0" smtClean="0">
                <a:latin typeface="Lucida Console"/>
                <a:cs typeface="Lucida Console"/>
              </a:rPr>
              <a:t>}</a:t>
            </a:r>
            <a:endParaRPr lang="de-DE" sz="2000" dirty="0">
              <a:latin typeface="Lucida Console"/>
              <a:cs typeface="Lucida Console"/>
            </a:endParaRPr>
          </a:p>
          <a:p>
            <a:pPr marL="0" indent="0">
              <a:buNone/>
            </a:pPr>
            <a:r>
              <a:rPr lang="de-DE" sz="2000" dirty="0">
                <a:latin typeface="Lucida Console"/>
                <a:cs typeface="Lucida Console"/>
              </a:rPr>
              <a:t>    </a:t>
            </a:r>
            <a:r>
              <a:rPr lang="de-DE" sz="2000" dirty="0" err="1" smtClean="0">
                <a:latin typeface="Lucida Console"/>
                <a:cs typeface="Lucida Console"/>
              </a:rPr>
              <a:t>static</a:t>
            </a:r>
            <a:r>
              <a:rPr lang="de-DE" sz="2000" dirty="0" smtClean="0">
                <a:latin typeface="Lucida Console"/>
                <a:cs typeface="Lucida Console"/>
              </a:rPr>
              <a:t> </a:t>
            </a:r>
            <a:r>
              <a:rPr lang="de-DE" sz="2000" dirty="0" err="1">
                <a:latin typeface="Lucida Console"/>
                <a:cs typeface="Lucida Console"/>
              </a:rPr>
              <a:t>staticMethod</a:t>
            </a:r>
            <a:r>
              <a:rPr lang="de-DE" sz="2000" dirty="0">
                <a:latin typeface="Lucida Console"/>
                <a:cs typeface="Lucida Console"/>
              </a:rPr>
              <a:t>() </a:t>
            </a:r>
            <a:r>
              <a:rPr lang="de-DE" sz="2000" dirty="0" smtClean="0">
                <a:latin typeface="Lucida Console"/>
                <a:cs typeface="Lucida Console"/>
              </a:rPr>
              <a:t>{ </a:t>
            </a:r>
            <a:r>
              <a:rPr lang="en-US" sz="2000" b="1" dirty="0" smtClean="0">
                <a:latin typeface="Lucida Console"/>
                <a:cs typeface="Lucida Console"/>
              </a:rPr>
              <a:t>return</a:t>
            </a:r>
            <a:r>
              <a:rPr lang="en-US" sz="2000" dirty="0" smtClean="0">
                <a:latin typeface="Lucida Console"/>
                <a:cs typeface="Lucida Console"/>
              </a:rPr>
              <a:t> </a:t>
            </a:r>
            <a:r>
              <a:rPr lang="en-US" sz="2000" dirty="0">
                <a:latin typeface="Lucida Console"/>
                <a:cs typeface="Lucida Console"/>
              </a:rPr>
              <a:t>'</a:t>
            </a:r>
            <a:r>
              <a:rPr lang="en-US" sz="2000" dirty="0" smtClean="0">
                <a:latin typeface="Lucida Console"/>
                <a:cs typeface="Lucida Console"/>
              </a:rPr>
              <a:t>classy’; </a:t>
            </a:r>
            <a:r>
              <a:rPr lang="de-DE" sz="2000" dirty="0" smtClean="0">
                <a:latin typeface="Lucida Console"/>
                <a:cs typeface="Lucida Console"/>
              </a:rPr>
              <a:t>}</a:t>
            </a:r>
            <a:endParaRPr lang="de-DE" sz="2000" dirty="0">
              <a:latin typeface="Lucida Console"/>
              <a:cs typeface="Lucida Console"/>
            </a:endParaRPr>
          </a:p>
          <a:p>
            <a:pPr marL="0" indent="0">
              <a:buNone/>
            </a:pPr>
            <a:r>
              <a:rPr lang="de-DE" sz="2000" dirty="0">
                <a:latin typeface="Lucida Console"/>
                <a:cs typeface="Lucida Console"/>
              </a:rPr>
              <a:t>    </a:t>
            </a:r>
            <a:r>
              <a:rPr lang="de-DE" sz="2000" dirty="0" err="1" smtClean="0">
                <a:latin typeface="Lucida Console"/>
                <a:cs typeface="Lucida Console"/>
              </a:rPr>
              <a:t>prototypeMethod</a:t>
            </a:r>
            <a:r>
              <a:rPr lang="de-DE" sz="2000" dirty="0">
                <a:latin typeface="Lucida Console"/>
                <a:cs typeface="Lucida Console"/>
              </a:rPr>
              <a:t>() </a:t>
            </a:r>
            <a:r>
              <a:rPr lang="de-DE" sz="2000" dirty="0" smtClean="0">
                <a:latin typeface="Lucida Console"/>
                <a:cs typeface="Lucida Console"/>
              </a:rPr>
              <a:t>{ </a:t>
            </a:r>
            <a:r>
              <a:rPr lang="de-DE" sz="2000" b="1" dirty="0" err="1" smtClean="0">
                <a:latin typeface="Lucida Console"/>
                <a:cs typeface="Lucida Console"/>
              </a:rPr>
              <a:t>return</a:t>
            </a:r>
            <a:r>
              <a:rPr lang="de-DE" sz="2000" dirty="0" smtClean="0">
                <a:latin typeface="Lucida Console"/>
                <a:cs typeface="Lucida Console"/>
              </a:rPr>
              <a:t> </a:t>
            </a:r>
            <a:r>
              <a:rPr lang="de-DE" sz="2000" dirty="0">
                <a:latin typeface="Lucida Console"/>
                <a:cs typeface="Lucida Console"/>
              </a:rPr>
              <a:t>'</a:t>
            </a:r>
            <a:r>
              <a:rPr lang="de-DE" sz="2000" dirty="0" err="1" smtClean="0">
                <a:latin typeface="Lucida Console"/>
                <a:cs typeface="Lucida Console"/>
              </a:rPr>
              <a:t>prototypical</a:t>
            </a:r>
            <a:r>
              <a:rPr lang="de-DE" sz="2000" dirty="0" smtClean="0">
                <a:latin typeface="Lucida Console"/>
                <a:cs typeface="Lucida Console"/>
              </a:rPr>
              <a:t>‘; </a:t>
            </a:r>
            <a:r>
              <a:rPr lang="de-DE" sz="2000" dirty="0">
                <a:latin typeface="Lucida Console"/>
                <a:cs typeface="Lucida Console"/>
              </a:rPr>
              <a:t>}</a:t>
            </a:r>
          </a:p>
          <a:p>
            <a:pPr marL="0" indent="0">
              <a:buNone/>
            </a:pPr>
            <a:r>
              <a:rPr lang="en-US" sz="2000" b="1" dirty="0" smtClean="0">
                <a:latin typeface="Lucida Console"/>
                <a:cs typeface="Lucida Console"/>
              </a:rPr>
              <a:t>let</a:t>
            </a:r>
            <a:r>
              <a:rPr lang="en-US" sz="2000" dirty="0" smtClean="0">
                <a:latin typeface="Lucida Console"/>
                <a:cs typeface="Lucida Console"/>
              </a:rPr>
              <a:t> </a:t>
            </a:r>
            <a:r>
              <a:rPr lang="en-US" sz="2000" dirty="0">
                <a:latin typeface="Lucida Console"/>
                <a:cs typeface="Lucida Console"/>
              </a:rPr>
              <a:t>foo = </a:t>
            </a:r>
            <a:r>
              <a:rPr lang="en-US" sz="2000" b="1" dirty="0">
                <a:latin typeface="Lucida Console"/>
                <a:cs typeface="Lucida Console"/>
              </a:rPr>
              <a:t>new</a:t>
            </a:r>
            <a:r>
              <a:rPr lang="en-US" sz="2000" dirty="0">
                <a:latin typeface="Lucida Console"/>
                <a:cs typeface="Lucida Console"/>
              </a:rPr>
              <a:t> Foo(123);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6900" y="3354148"/>
            <a:ext cx="5397500" cy="325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762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JavaScript </a:t>
            </a:r>
            <a:r>
              <a:rPr lang="en-US" dirty="0" smtClean="0"/>
              <a:t>Functions </a:t>
            </a:r>
            <a:r>
              <a:rPr lang="en-US" dirty="0" smtClean="0"/>
              <a:t>and </a:t>
            </a:r>
            <a:r>
              <a:rPr lang="en-US" i="1" dirty="0" smtClean="0"/>
              <a:t>this</a:t>
            </a:r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Tx/>
              <a:buNone/>
            </a:pPr>
            <a:r>
              <a:rPr lang="en-US" altLang="en-US" dirty="0"/>
              <a:t>    </a:t>
            </a:r>
            <a:r>
              <a:rPr lang="en-US" altLang="en-US" dirty="0" err="1"/>
              <a:t>var</a:t>
            </a:r>
            <a:r>
              <a:rPr lang="en-US" altLang="en-US" dirty="0"/>
              <a:t> x = 5; </a:t>
            </a:r>
            <a:r>
              <a:rPr lang="en-US" altLang="en-US" dirty="0" err="1"/>
              <a:t>var</a:t>
            </a:r>
            <a:r>
              <a:rPr lang="en-US" altLang="en-US" dirty="0"/>
              <a:t> y = 5;</a:t>
            </a:r>
          </a:p>
          <a:p>
            <a:pPr lvl="1">
              <a:buFontTx/>
              <a:buNone/>
            </a:pPr>
            <a:r>
              <a:rPr lang="en-US" altLang="en-US" dirty="0"/>
              <a:t>    function f() { return </a:t>
            </a:r>
            <a:r>
              <a:rPr lang="en-US" altLang="en-US" b="1" dirty="0" err="1">
                <a:solidFill>
                  <a:srgbClr val="FF0000"/>
                </a:solidFill>
              </a:rPr>
              <a:t>this.x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 dirty="0"/>
              <a:t>+ y; }</a:t>
            </a:r>
          </a:p>
          <a:p>
            <a:pPr lvl="1">
              <a:buFontTx/>
              <a:buNone/>
            </a:pPr>
            <a:r>
              <a:rPr lang="en-US" altLang="en-US" dirty="0"/>
              <a:t>    </a:t>
            </a:r>
            <a:r>
              <a:rPr lang="en-US" altLang="en-US" dirty="0" err="1"/>
              <a:t>var</a:t>
            </a:r>
            <a:r>
              <a:rPr lang="en-US" altLang="en-US" dirty="0"/>
              <a:t> o1 = {x : 10}</a:t>
            </a:r>
          </a:p>
          <a:p>
            <a:pPr lvl="1">
              <a:buFontTx/>
              <a:buNone/>
            </a:pPr>
            <a:r>
              <a:rPr lang="en-US" altLang="en-US" dirty="0"/>
              <a:t>    </a:t>
            </a:r>
            <a:r>
              <a:rPr lang="en-US" altLang="en-US" dirty="0" err="1"/>
              <a:t>var</a:t>
            </a:r>
            <a:r>
              <a:rPr lang="en-US" altLang="en-US" dirty="0"/>
              <a:t> o2 = {x : 20}</a:t>
            </a:r>
          </a:p>
          <a:p>
            <a:pPr lvl="1">
              <a:buFontTx/>
              <a:buNone/>
            </a:pPr>
            <a:r>
              <a:rPr lang="en-US" altLang="en-US" dirty="0"/>
              <a:t>    o1.g = f; o2.g = f;  </a:t>
            </a:r>
          </a:p>
          <a:p>
            <a:pPr lvl="1">
              <a:buFontTx/>
              <a:buNone/>
            </a:pPr>
            <a:r>
              <a:rPr lang="en-US" altLang="en-US" dirty="0"/>
              <a:t>    o1.g()</a:t>
            </a:r>
          </a:p>
          <a:p>
            <a:pPr lvl="1">
              <a:buFontTx/>
              <a:buNone/>
            </a:pPr>
            <a:r>
              <a:rPr lang="en-US" altLang="en-US" dirty="0"/>
              <a:t>       15</a:t>
            </a:r>
          </a:p>
          <a:p>
            <a:pPr lvl="1">
              <a:buFontTx/>
              <a:buNone/>
            </a:pPr>
            <a:r>
              <a:rPr lang="en-US" altLang="en-US" dirty="0"/>
              <a:t>    o2.g()</a:t>
            </a:r>
          </a:p>
          <a:p>
            <a:pPr lvl="1">
              <a:buFontTx/>
              <a:buNone/>
            </a:pPr>
            <a:r>
              <a:rPr lang="en-US" altLang="en-US" dirty="0"/>
              <a:t>       25</a:t>
            </a:r>
          </a:p>
          <a:p>
            <a:pPr lvl="1">
              <a:buFontTx/>
              <a:buNone/>
            </a:pPr>
            <a:r>
              <a:rPr lang="en-US" altLang="en-US" dirty="0"/>
              <a:t>  </a:t>
            </a:r>
          </a:p>
        </p:txBody>
      </p:sp>
      <p:sp>
        <p:nvSpPr>
          <p:cNvPr id="24579" name="TextBox 3"/>
          <p:cNvSpPr txBox="1">
            <a:spLocks noChangeArrowheads="1"/>
          </p:cNvSpPr>
          <p:nvPr/>
        </p:nvSpPr>
        <p:spPr bwMode="auto">
          <a:xfrm>
            <a:off x="2209800" y="5707063"/>
            <a:ext cx="6705600" cy="76993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chemeClr val="accent2"/>
              </a:buClr>
              <a:buSzPct val="80000"/>
              <a:buFont typeface="Wingdings" charset="2"/>
              <a:buChar char="l"/>
              <a:defRPr kumimoji="1" sz="2800" b="1">
                <a:solidFill>
                  <a:schemeClr val="tx1"/>
                </a:solidFill>
                <a:latin typeface="Arial" charset="0"/>
              </a:defRPr>
            </a:lvl1pPr>
            <a:lvl2pPr marL="112713" indent="288925">
              <a:spcBef>
                <a:spcPct val="20000"/>
              </a:spcBef>
              <a:buFont typeface="Wingdings" charset="2"/>
              <a:buChar char="§"/>
              <a:defRPr kumimoji="1"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kumimoji="1" sz="20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•"/>
              <a:defRPr kumimoji="1" b="1"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b="1"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b="1"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b="1"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1">
              <a:buClr>
                <a:schemeClr val="accent2"/>
              </a:buClr>
              <a:buFontTx/>
              <a:buNone/>
            </a:pPr>
            <a:r>
              <a:rPr kumimoji="0" lang="en-US" altLang="en-US" sz="2000" b="0">
                <a:solidFill>
                  <a:schemeClr val="bg1"/>
                </a:solidFill>
                <a:latin typeface="Tahoma" charset="0"/>
              </a:rPr>
              <a:t>Both o1.g and o2.g refer to the same function object</a:t>
            </a:r>
          </a:p>
          <a:p>
            <a:pPr lvl="1">
              <a:buClr>
                <a:schemeClr val="accent2"/>
              </a:buClr>
              <a:buFontTx/>
              <a:buNone/>
            </a:pPr>
            <a:r>
              <a:rPr kumimoji="0" lang="en-US" altLang="en-US" sz="2000" b="0">
                <a:solidFill>
                  <a:schemeClr val="bg1"/>
                </a:solidFill>
                <a:latin typeface="Tahoma" charset="0"/>
              </a:rPr>
              <a:t> Why are the results for o1.g() and o2.g() different ?</a:t>
            </a:r>
            <a:endParaRPr kumimoji="0" lang="en-US" altLang="en-US" b="0">
              <a:solidFill>
                <a:schemeClr val="bg1"/>
              </a:solidFill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031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More about </a:t>
            </a:r>
            <a:r>
              <a:rPr lang="en-US" i="1" smtClean="0"/>
              <a:t>this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685800" y="1214203"/>
            <a:ext cx="8153400" cy="5319947"/>
          </a:xfrm>
        </p:spPr>
        <p:txBody>
          <a:bodyPr/>
          <a:lstStyle/>
          <a:p>
            <a:pPr>
              <a:buFont typeface="Wingdings" pitchFamily="2" charset="2"/>
              <a:buChar char="l"/>
              <a:defRPr/>
            </a:pPr>
            <a:r>
              <a:rPr lang="en-US" dirty="0" smtClean="0"/>
              <a:t> Property of the </a:t>
            </a:r>
            <a:r>
              <a:rPr lang="en-US" dirty="0" smtClean="0">
                <a:solidFill>
                  <a:srgbClr val="FF0000"/>
                </a:solidFill>
              </a:rPr>
              <a:t>activation object</a:t>
            </a:r>
            <a:r>
              <a:rPr lang="en-US" dirty="0" smtClean="0"/>
              <a:t> for function call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dirty="0" smtClean="0"/>
              <a:t>In most cases, </a:t>
            </a:r>
            <a:r>
              <a:rPr lang="en-US" b="1" dirty="0" smtClean="0">
                <a:solidFill>
                  <a:srgbClr val="FF0000"/>
                </a:solidFill>
              </a:rPr>
              <a:t>this</a:t>
            </a:r>
            <a:r>
              <a:rPr lang="en-US" i="1" dirty="0" smtClean="0"/>
              <a:t> </a:t>
            </a:r>
            <a:r>
              <a:rPr lang="en-US" dirty="0" smtClean="0"/>
              <a:t>points to the object which has the function as a property (or method).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dirty="0" smtClean="0"/>
              <a:t>Example: </a:t>
            </a:r>
          </a:p>
          <a:p>
            <a:pPr lvl="1">
              <a:buFontTx/>
              <a:buNone/>
              <a:defRPr/>
            </a:pPr>
            <a:r>
              <a:rPr lang="en-US" dirty="0" smtClean="0"/>
              <a:t>        </a:t>
            </a:r>
            <a:r>
              <a:rPr lang="en-US" dirty="0" err="1" smtClean="0"/>
              <a:t>var</a:t>
            </a:r>
            <a:r>
              <a:rPr lang="en-US" dirty="0" smtClean="0"/>
              <a:t> o  = {x : 10, f : function() { return </a:t>
            </a:r>
            <a:r>
              <a:rPr lang="en-US" dirty="0" err="1" smtClean="0"/>
              <a:t>this.x</a:t>
            </a:r>
            <a:r>
              <a:rPr lang="en-US" dirty="0" smtClean="0"/>
              <a:t> }}</a:t>
            </a:r>
          </a:p>
          <a:p>
            <a:pPr lvl="1">
              <a:buFontTx/>
              <a:buNone/>
              <a:defRPr/>
            </a:pPr>
            <a:r>
              <a:rPr lang="en-US" dirty="0" smtClean="0"/>
              <a:t>        </a:t>
            </a:r>
            <a:r>
              <a:rPr lang="en-US" dirty="0" err="1" smtClean="0"/>
              <a:t>o.f</a:t>
            </a:r>
            <a:r>
              <a:rPr lang="en-US" dirty="0" smtClean="0"/>
              <a:t>();</a:t>
            </a:r>
          </a:p>
          <a:p>
            <a:pPr lvl="1">
              <a:buFontTx/>
              <a:buNone/>
              <a:defRPr/>
            </a:pPr>
            <a:r>
              <a:rPr lang="en-US" dirty="0" smtClean="0"/>
              <a:t>        10</a:t>
            </a:r>
          </a:p>
          <a:p>
            <a:pPr>
              <a:buFont typeface="Wingdings" pitchFamily="2" charset="2"/>
              <a:buChar char="l"/>
              <a:defRPr/>
            </a:pPr>
            <a:endParaRPr lang="en-US" i="1" dirty="0" smtClean="0"/>
          </a:p>
          <a:p>
            <a:pPr>
              <a:buFont typeface="Monotype Sorts" pitchFamily="2" charset="2"/>
              <a:buNone/>
              <a:defRPr/>
            </a:pPr>
            <a:r>
              <a:rPr lang="en-US" sz="2400" i="1" dirty="0" smtClean="0"/>
              <a:t> </a:t>
            </a:r>
            <a:r>
              <a:rPr lang="en-US" sz="2400" b="1" i="1" dirty="0" smtClean="0">
                <a:solidFill>
                  <a:srgbClr val="FF0000"/>
                </a:solidFill>
              </a:rPr>
              <a:t>this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is resolved dynamically when the method is executed</a:t>
            </a:r>
          </a:p>
        </p:txBody>
      </p:sp>
    </p:spTree>
    <p:extLst>
      <p:ext uri="{BB962C8B-B14F-4D97-AF65-F5344CB8AC3E}">
        <p14:creationId xmlns:p14="http://schemas.microsoft.com/office/powerpoint/2010/main" val="178247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684213" y="20638"/>
            <a:ext cx="8229600" cy="762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Special treatment for nested methods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>
          <a:xfrm>
            <a:off x="685800" y="1244185"/>
            <a:ext cx="8458200" cy="5289966"/>
          </a:xfrm>
        </p:spPr>
        <p:txBody>
          <a:bodyPr/>
          <a:lstStyle/>
          <a:p>
            <a:pPr lvl="1">
              <a:buFontTx/>
              <a:buNone/>
              <a:defRPr/>
            </a:pPr>
            <a:r>
              <a:rPr lang="en-US" altLang="en-US" dirty="0"/>
              <a:t>x</a:t>
            </a:r>
            <a:r>
              <a:rPr lang="en-US" altLang="en-US" dirty="0" smtClean="0"/>
              <a:t> = 3;</a:t>
            </a:r>
          </a:p>
          <a:p>
            <a:pPr lvl="1">
              <a:buFontTx/>
              <a:buNone/>
              <a:defRPr/>
            </a:pPr>
            <a:r>
              <a:rPr lang="en-US" altLang="en-US" dirty="0" err="1" smtClean="0"/>
              <a:t>var</a:t>
            </a:r>
            <a:r>
              <a:rPr lang="en-US" altLang="en-US" dirty="0" smtClean="0"/>
              <a:t> o = { x: </a:t>
            </a:r>
            <a:r>
              <a:rPr lang="en-US" altLang="en-US" dirty="0" smtClean="0"/>
              <a:t>10,</a:t>
            </a:r>
            <a:endParaRPr lang="en-US" altLang="en-US" dirty="0" smtClean="0"/>
          </a:p>
          <a:p>
            <a:pPr lvl="1">
              <a:buFontTx/>
              <a:buNone/>
              <a:defRPr/>
            </a:pPr>
            <a:r>
              <a:rPr lang="en-US" altLang="en-US" dirty="0" smtClean="0"/>
              <a:t>             f : function() { </a:t>
            </a:r>
          </a:p>
          <a:p>
            <a:pPr lvl="1">
              <a:buFontTx/>
              <a:buNone/>
              <a:defRPr/>
            </a:pPr>
            <a:r>
              <a:rPr lang="en-US" altLang="en-US" dirty="0" smtClean="0"/>
              <a:t>                                 function g() { return </a:t>
            </a:r>
            <a:r>
              <a:rPr lang="en-US" altLang="en-US" dirty="0" err="1" smtClean="0"/>
              <a:t>this.x</a:t>
            </a:r>
            <a:r>
              <a:rPr lang="en-US" altLang="en-US" dirty="0" smtClean="0"/>
              <a:t> } ; </a:t>
            </a:r>
          </a:p>
          <a:p>
            <a:pPr lvl="1">
              <a:buFontTx/>
              <a:buNone/>
              <a:defRPr/>
            </a:pPr>
            <a:r>
              <a:rPr lang="en-US" altLang="en-US" dirty="0" smtClean="0"/>
              <a:t>                                 return g();</a:t>
            </a:r>
          </a:p>
          <a:p>
            <a:pPr lvl="1">
              <a:buFontTx/>
              <a:buNone/>
              <a:defRPr/>
            </a:pPr>
            <a:r>
              <a:rPr lang="en-US" altLang="en-US" dirty="0" smtClean="0"/>
              <a:t>              }</a:t>
            </a:r>
          </a:p>
          <a:p>
            <a:pPr lvl="1">
              <a:buFontTx/>
              <a:buNone/>
              <a:defRPr/>
            </a:pPr>
            <a:r>
              <a:rPr lang="en-US" altLang="en-US" dirty="0" smtClean="0"/>
              <a:t>};</a:t>
            </a:r>
          </a:p>
          <a:p>
            <a:pPr lvl="1">
              <a:buFontTx/>
              <a:buNone/>
              <a:defRPr/>
            </a:pPr>
            <a:r>
              <a:rPr lang="en-US" altLang="en-US" dirty="0" err="1" smtClean="0"/>
              <a:t>o.f</a:t>
            </a:r>
            <a:r>
              <a:rPr lang="en-US" altLang="en-US" dirty="0" smtClean="0"/>
              <a:t>()</a:t>
            </a:r>
          </a:p>
          <a:p>
            <a:pPr lvl="1">
              <a:buFontTx/>
              <a:buNone/>
              <a:defRPr/>
            </a:pPr>
            <a:r>
              <a:rPr lang="en-US" altLang="en-US" dirty="0" smtClean="0"/>
              <a:t>3</a:t>
            </a:r>
          </a:p>
          <a:p>
            <a:pPr lvl="1">
              <a:buFontTx/>
              <a:buNone/>
              <a:defRPr/>
            </a:pPr>
            <a:endParaRPr lang="en-US" altLang="en-US" dirty="0" smtClean="0"/>
          </a:p>
          <a:p>
            <a:pPr>
              <a:buFont typeface="Wingdings" pitchFamily="2" charset="2"/>
              <a:buChar char="l"/>
              <a:defRPr/>
            </a:pPr>
            <a:r>
              <a:rPr lang="en-US" altLang="en-US" sz="2400" dirty="0" smtClean="0"/>
              <a:t>Function g gets the global object as its this property!</a:t>
            </a:r>
          </a:p>
        </p:txBody>
      </p:sp>
    </p:spTree>
    <p:extLst>
      <p:ext uri="{BB962C8B-B14F-4D97-AF65-F5344CB8AC3E}">
        <p14:creationId xmlns:p14="http://schemas.microsoft.com/office/powerpoint/2010/main" val="5853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Function.prototype.bind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l"/>
              <a:defRPr/>
            </a:pPr>
            <a:r>
              <a:rPr lang="en-US" dirty="0" smtClean="0"/>
              <a:t>Problem:</a:t>
            </a:r>
          </a:p>
          <a:p>
            <a:pPr marL="400050" lvl="1" indent="0">
              <a:buFont typeface="Wingdings" pitchFamily="2" charset="2"/>
              <a:buNone/>
              <a:defRPr/>
            </a:pPr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 err="1"/>
              <a:t>myObj</a:t>
            </a:r>
            <a:r>
              <a:rPr lang="en-US" dirty="0"/>
              <a:t> = </a:t>
            </a:r>
            <a:r>
              <a:rPr lang="en-US" dirty="0" smtClean="0"/>
              <a:t>{</a:t>
            </a:r>
            <a:endParaRPr lang="en-US" dirty="0"/>
          </a:p>
          <a:p>
            <a:pPr marL="400050" lvl="1" indent="0">
              <a:buFont typeface="Wingdings" pitchFamily="2" charset="2"/>
              <a:buNone/>
              <a:defRPr/>
            </a:pPr>
            <a:r>
              <a:rPr lang="en-US" dirty="0"/>
              <a:t>    </a:t>
            </a:r>
            <a:r>
              <a:rPr lang="en-US" dirty="0" err="1" smtClean="0"/>
              <a:t>myMethod</a:t>
            </a:r>
            <a:r>
              <a:rPr lang="en-US" dirty="0" smtClean="0"/>
              <a:t>: </a:t>
            </a:r>
            <a:r>
              <a:rPr lang="en-US" dirty="0"/>
              <a:t>function () </a:t>
            </a:r>
            <a:r>
              <a:rPr lang="en-US" dirty="0" smtClean="0"/>
              <a:t>{  </a:t>
            </a:r>
            <a:r>
              <a:rPr lang="en-US" dirty="0"/>
              <a:t>},</a:t>
            </a:r>
          </a:p>
          <a:p>
            <a:pPr marL="400050" lvl="1" indent="0">
              <a:buFont typeface="Wingdings" pitchFamily="2" charset="2"/>
              <a:buNone/>
              <a:defRPr/>
            </a:pPr>
            <a:endParaRPr lang="en-US" dirty="0"/>
          </a:p>
          <a:p>
            <a:pPr marL="400050" lvl="1" indent="0">
              <a:buFont typeface="Wingdings" pitchFamily="2" charset="2"/>
              <a:buNone/>
              <a:defRPr/>
            </a:pPr>
            <a:r>
              <a:rPr lang="en-US" dirty="0"/>
              <a:t>    </a:t>
            </a:r>
            <a:r>
              <a:rPr lang="en-US" dirty="0" smtClean="0"/>
              <a:t>callback: </a:t>
            </a:r>
            <a:r>
              <a:rPr lang="en-US" dirty="0"/>
              <a:t>function (</a:t>
            </a:r>
            <a:r>
              <a:rPr lang="en-US" dirty="0" err="1"/>
              <a:t>cb</a:t>
            </a:r>
            <a:r>
              <a:rPr lang="en-US" dirty="0"/>
              <a:t>) {</a:t>
            </a:r>
          </a:p>
          <a:p>
            <a:pPr marL="400050" lvl="1" indent="0">
              <a:buFont typeface="Wingdings" pitchFamily="2" charset="2"/>
              <a:buNone/>
              <a:defRPr/>
            </a:pPr>
            <a:r>
              <a:rPr lang="en-US" dirty="0"/>
              <a:t>        </a:t>
            </a:r>
            <a:r>
              <a:rPr lang="en-US" dirty="0" err="1"/>
              <a:t>cb</a:t>
            </a:r>
            <a:r>
              <a:rPr lang="en-US" dirty="0"/>
              <a:t>();</a:t>
            </a:r>
          </a:p>
          <a:p>
            <a:pPr marL="400050" lvl="1" indent="0">
              <a:buFont typeface="Wingdings" pitchFamily="2" charset="2"/>
              <a:buNone/>
              <a:defRPr/>
            </a:pPr>
            <a:r>
              <a:rPr lang="en-US" dirty="0"/>
              <a:t>    },</a:t>
            </a:r>
          </a:p>
          <a:p>
            <a:pPr marL="400050" lvl="1" indent="0">
              <a:buFont typeface="Wingdings" pitchFamily="2" charset="2"/>
              <a:buNone/>
              <a:defRPr/>
            </a:pPr>
            <a:endParaRPr lang="en-US" dirty="0"/>
          </a:p>
          <a:p>
            <a:pPr marL="400050" lvl="1" indent="0">
              <a:buFont typeface="Wingdings" pitchFamily="2" charset="2"/>
              <a:buNone/>
              <a:defRPr/>
            </a:pPr>
            <a:r>
              <a:rPr lang="en-US" dirty="0"/>
              <a:t>    render: function () </a:t>
            </a:r>
            <a:r>
              <a:rPr lang="en-US" dirty="0" smtClean="0"/>
              <a:t>{</a:t>
            </a:r>
            <a:endParaRPr lang="en-US" b="1" dirty="0">
              <a:solidFill>
                <a:srgbClr val="FF0000"/>
              </a:solidFill>
            </a:endParaRPr>
          </a:p>
          <a:p>
            <a:pPr marL="400050" lvl="1" indent="0">
              <a:buFont typeface="Wingdings" pitchFamily="2" charset="2"/>
              <a:buNone/>
              <a:defRPr/>
            </a:pPr>
            <a:r>
              <a:rPr lang="en-US" dirty="0"/>
              <a:t>        </a:t>
            </a:r>
            <a:r>
              <a:rPr lang="en-US" dirty="0" err="1" smtClean="0"/>
              <a:t>this.callback</a:t>
            </a:r>
            <a:r>
              <a:rPr lang="en-US" dirty="0" smtClean="0"/>
              <a:t>(function </a:t>
            </a:r>
            <a:r>
              <a:rPr lang="en-US" dirty="0"/>
              <a:t>() {</a:t>
            </a:r>
          </a:p>
          <a:p>
            <a:pPr marL="400050" lvl="1" indent="0">
              <a:buFont typeface="Wingdings" pitchFamily="2" charset="2"/>
              <a:buNone/>
              <a:defRPr/>
            </a:pPr>
            <a:r>
              <a:rPr lang="en-US" dirty="0"/>
              <a:t>            </a:t>
            </a:r>
            <a:r>
              <a:rPr lang="en-US" b="1" dirty="0" err="1" smtClean="0">
                <a:solidFill>
                  <a:srgbClr val="FF0000"/>
                </a:solidFill>
              </a:rPr>
              <a:t>this</a:t>
            </a:r>
            <a:r>
              <a:rPr lang="en-US" dirty="0" err="1" smtClean="0"/>
              <a:t>.myMethod</a:t>
            </a:r>
            <a:r>
              <a:rPr lang="en-US" dirty="0" smtClean="0"/>
              <a:t>();</a:t>
            </a:r>
          </a:p>
          <a:p>
            <a:pPr marL="400050" lvl="1" indent="0">
              <a:buFont typeface="Wingdings" pitchFamily="2" charset="2"/>
              <a:buNone/>
              <a:defRPr/>
            </a:pPr>
            <a:r>
              <a:rPr lang="en-US" dirty="0" smtClean="0"/>
              <a:t>        });</a:t>
            </a:r>
            <a:endParaRPr lang="en-US" dirty="0"/>
          </a:p>
          <a:p>
            <a:pPr marL="400050" lvl="1" indent="0">
              <a:buFont typeface="Wingdings" pitchFamily="2" charset="2"/>
              <a:buNone/>
              <a:defRPr/>
            </a:pPr>
            <a:r>
              <a:rPr lang="en-US" dirty="0"/>
              <a:t>    }</a:t>
            </a:r>
          </a:p>
          <a:p>
            <a:pPr marL="400050" lvl="1" indent="0">
              <a:buFont typeface="Wingdings" pitchFamily="2" charset="2"/>
              <a:buNone/>
              <a:defRPr/>
            </a:pPr>
            <a:r>
              <a:rPr lang="en-US" dirty="0"/>
              <a:t>};</a:t>
            </a:r>
          </a:p>
          <a:p>
            <a:pPr marL="400050" lvl="1" indent="0">
              <a:buFont typeface="Wingdings" pitchFamily="2" charset="2"/>
              <a:buNone/>
              <a:defRPr/>
            </a:pPr>
            <a:endParaRPr lang="en-US" dirty="0"/>
          </a:p>
          <a:p>
            <a:pPr marL="400050" lvl="1" indent="0">
              <a:buFont typeface="Wingdings" pitchFamily="2" charset="2"/>
              <a:buNone/>
              <a:defRPr/>
            </a:pPr>
            <a:r>
              <a:rPr lang="en-US" dirty="0" err="1"/>
              <a:t>myObj.render</a:t>
            </a:r>
            <a:r>
              <a:rPr lang="en-US" dirty="0" smtClean="0"/>
              <a:t>();</a:t>
            </a:r>
            <a:endParaRPr lang="en-US" dirty="0"/>
          </a:p>
        </p:txBody>
      </p:sp>
      <p:sp>
        <p:nvSpPr>
          <p:cNvPr id="6" name="Rounded Rectangular Callout 5"/>
          <p:cNvSpPr/>
          <p:nvPr/>
        </p:nvSpPr>
        <p:spPr bwMode="auto">
          <a:xfrm>
            <a:off x="2819400" y="4721900"/>
            <a:ext cx="6324600" cy="1169233"/>
          </a:xfrm>
          <a:prstGeom prst="wedgeRoundRectCallout">
            <a:avLst>
              <a:gd name="adj1" fmla="val -56932"/>
              <a:gd name="adj2" fmla="val -55503"/>
              <a:gd name="adj3" fmla="val 16667"/>
            </a:avLst>
          </a:prstGeom>
          <a:solidFill>
            <a:srgbClr val="FFFF99"/>
          </a:solidFill>
          <a:ln w="12700" cap="sq" cmpd="sng" algn="ctr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lIns="0" rIns="0"/>
          <a:lstStyle/>
          <a:p>
            <a:pPr>
              <a:defRPr/>
            </a:pPr>
            <a:r>
              <a:rPr lang="en-US" dirty="0">
                <a:solidFill>
                  <a:schemeClr val="tx1"/>
                </a:solidFill>
              </a:rPr>
              <a:t>Using </a:t>
            </a:r>
            <a:r>
              <a:rPr lang="en-US" dirty="0" err="1">
                <a:solidFill>
                  <a:schemeClr val="tx1"/>
                </a:solidFill>
              </a:rPr>
              <a:t>this.innerFunction</a:t>
            </a:r>
            <a:r>
              <a:rPr lang="en-US" dirty="0">
                <a:solidFill>
                  <a:schemeClr val="tx1"/>
                </a:solidFill>
              </a:rPr>
              <a:t>() </a:t>
            </a:r>
            <a:r>
              <a:rPr lang="en-US" dirty="0" smtClean="0">
                <a:solidFill>
                  <a:schemeClr val="tx1"/>
                </a:solidFill>
              </a:rPr>
              <a:t>raises </a:t>
            </a:r>
            <a:r>
              <a:rPr lang="en-US" dirty="0">
                <a:solidFill>
                  <a:schemeClr val="tx1"/>
                </a:solidFill>
              </a:rPr>
              <a:t>error:</a:t>
            </a:r>
          </a:p>
          <a:p>
            <a:pPr algn="ctr">
              <a:defRPr/>
            </a:pPr>
            <a:endParaRPr lang="en-US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en-US" dirty="0">
                <a:solidFill>
                  <a:srgbClr val="FF0000"/>
                </a:solidFill>
              </a:rPr>
              <a:t>Uncaught </a:t>
            </a:r>
            <a:r>
              <a:rPr lang="en-US" dirty="0" err="1">
                <a:solidFill>
                  <a:srgbClr val="FF0000"/>
                </a:solidFill>
              </a:rPr>
              <a:t>TypeError</a:t>
            </a:r>
            <a:r>
              <a:rPr lang="en-US" dirty="0">
                <a:solidFill>
                  <a:srgbClr val="FF0000"/>
                </a:solidFill>
              </a:rPr>
              <a:t>: Object [object global] has no method ‘</a:t>
            </a:r>
            <a:r>
              <a:rPr lang="en-US" dirty="0" err="1">
                <a:solidFill>
                  <a:srgbClr val="FF0000"/>
                </a:solidFill>
                <a:latin typeface="Tahoma" panose="020B0604030504040204" pitchFamily="34" charset="0"/>
              </a:rPr>
              <a:t>myMethod</a:t>
            </a:r>
            <a:r>
              <a:rPr lang="en-US" dirty="0">
                <a:solidFill>
                  <a:srgbClr val="FF0000"/>
                </a:solidFill>
              </a:rPr>
              <a:t>'</a:t>
            </a:r>
          </a:p>
        </p:txBody>
      </p:sp>
    </p:spTree>
    <p:extLst>
      <p:ext uri="{BB962C8B-B14F-4D97-AF65-F5344CB8AC3E}">
        <p14:creationId xmlns:p14="http://schemas.microsoft.com/office/powerpoint/2010/main" val="203275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Turn </a:t>
            </a:r>
            <a:r>
              <a:rPr lang="en-US" b="1" dirty="0" smtClean="0">
                <a:solidFill>
                  <a:srgbClr val="FF0000"/>
                </a:solidFill>
              </a:rPr>
              <a:t>this</a:t>
            </a:r>
            <a:r>
              <a:rPr lang="en-US" dirty="0" smtClean="0"/>
              <a:t> into a normal lexically scoped variable:</a:t>
            </a:r>
            <a:endParaRPr lang="en-US" dirty="0"/>
          </a:p>
          <a:p>
            <a:pPr marL="400050" lvl="1" indent="0">
              <a:buNone/>
              <a:defRPr/>
            </a:pPr>
            <a:r>
              <a:rPr lang="en-US" dirty="0"/>
              <a:t>render: function () </a:t>
            </a:r>
            <a:r>
              <a:rPr lang="en-US" dirty="0" smtClean="0"/>
              <a:t>{</a:t>
            </a:r>
          </a:p>
          <a:p>
            <a:pPr marL="400050" lvl="1" indent="0">
              <a:buNone/>
              <a:defRPr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b="1" dirty="0" err="1" smtClean="0">
                <a:solidFill>
                  <a:srgbClr val="FF0000"/>
                </a:solidFill>
              </a:rPr>
              <a:t>var</a:t>
            </a:r>
            <a:r>
              <a:rPr lang="en-US" b="1" dirty="0" smtClean="0">
                <a:solidFill>
                  <a:srgbClr val="FF0000"/>
                </a:solidFill>
              </a:rPr>
              <a:t> that = this;</a:t>
            </a:r>
            <a:endParaRPr lang="en-US" b="1" dirty="0">
              <a:solidFill>
                <a:srgbClr val="FF0000"/>
              </a:solidFill>
            </a:endParaRPr>
          </a:p>
          <a:p>
            <a:pPr marL="400050" lvl="1" indent="0">
              <a:buNone/>
              <a:defRPr/>
            </a:pPr>
            <a:r>
              <a:rPr lang="en-US" dirty="0"/>
              <a:t>    </a:t>
            </a:r>
            <a:r>
              <a:rPr lang="en-US" b="1" dirty="0" err="1">
                <a:solidFill>
                  <a:srgbClr val="FF0000"/>
                </a:solidFill>
              </a:rPr>
              <a:t>this</a:t>
            </a:r>
            <a:r>
              <a:rPr lang="en-US" dirty="0" err="1"/>
              <a:t>.callback</a:t>
            </a:r>
            <a:r>
              <a:rPr lang="en-US" dirty="0"/>
              <a:t>(function () {</a:t>
            </a:r>
          </a:p>
          <a:p>
            <a:pPr marL="400050" lvl="1" indent="0">
              <a:buNone/>
              <a:defRPr/>
            </a:pPr>
            <a:r>
              <a:rPr lang="en-US" dirty="0"/>
              <a:t>        </a:t>
            </a:r>
            <a:r>
              <a:rPr lang="en-US" b="1" dirty="0" err="1" smtClean="0">
                <a:solidFill>
                  <a:srgbClr val="FF0000"/>
                </a:solidFill>
              </a:rPr>
              <a:t>that</a:t>
            </a:r>
            <a:r>
              <a:rPr lang="en-US" dirty="0" err="1" smtClean="0"/>
              <a:t>.myMethod</a:t>
            </a:r>
            <a:r>
              <a:rPr lang="en-US" dirty="0"/>
              <a:t>();</a:t>
            </a:r>
          </a:p>
          <a:p>
            <a:pPr marL="400050" lvl="1" indent="0">
              <a:buNone/>
              <a:defRPr/>
            </a:pPr>
            <a:r>
              <a:rPr lang="en-US" dirty="0"/>
              <a:t>    </a:t>
            </a:r>
            <a:r>
              <a:rPr lang="en-US" dirty="0" smtClean="0"/>
              <a:t>});</a:t>
            </a:r>
            <a:endParaRPr lang="en-US" dirty="0"/>
          </a:p>
          <a:p>
            <a:pPr marL="400050" lvl="1" indent="0">
              <a:buNone/>
              <a:defRPr/>
            </a:pPr>
            <a:r>
              <a:rPr lang="en-US" dirty="0"/>
              <a:t>}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75115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History: grew some more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HTML/CSS</a:t>
            </a:r>
          </a:p>
          <a:p>
            <a:r>
              <a:rPr lang="en-US" dirty="0" smtClean="0"/>
              <a:t>JavaScript</a:t>
            </a:r>
          </a:p>
          <a:p>
            <a:r>
              <a:rPr lang="en-US" dirty="0" smtClean="0"/>
              <a:t>Canvas2D</a:t>
            </a:r>
          </a:p>
          <a:p>
            <a:r>
              <a:rPr lang="en-US" dirty="0" smtClean="0"/>
              <a:t>SVG</a:t>
            </a:r>
          </a:p>
          <a:p>
            <a:r>
              <a:rPr lang="en-US" dirty="0" smtClean="0"/>
              <a:t>HTML5Audio</a:t>
            </a:r>
          </a:p>
          <a:p>
            <a:r>
              <a:rPr lang="en-US" dirty="0" err="1" smtClean="0"/>
              <a:t>WebGL</a:t>
            </a:r>
            <a:endParaRPr lang="en-US" dirty="0" smtClean="0"/>
          </a:p>
          <a:p>
            <a:r>
              <a:rPr lang="en-US" dirty="0" smtClean="0"/>
              <a:t>Typed Array</a:t>
            </a:r>
          </a:p>
          <a:p>
            <a:r>
              <a:rPr lang="en-US" dirty="0" smtClean="0"/>
              <a:t>Web Workers</a:t>
            </a:r>
          </a:p>
          <a:p>
            <a:r>
              <a:rPr lang="en-US" dirty="0" smtClean="0"/>
              <a:t>Web Sockets</a:t>
            </a:r>
          </a:p>
          <a:p>
            <a:r>
              <a:rPr lang="en-US" dirty="0" err="1" smtClean="0"/>
              <a:t>Fullscreen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45492" y="6348582"/>
            <a:ext cx="6609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source: http://</a:t>
            </a:r>
            <a:r>
              <a:rPr lang="en-US" dirty="0" err="1" smtClean="0"/>
              <a:t>blog.bitops.com</a:t>
            </a:r>
            <a:r>
              <a:rPr lang="en-US" dirty="0" smtClean="0"/>
              <a:t>/assets/GDC2013_HTML5_Games.pdf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624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Solution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l"/>
              <a:defRPr/>
            </a:pPr>
            <a:r>
              <a:rPr lang="en-US" dirty="0" smtClean="0"/>
              <a:t>bind</a:t>
            </a:r>
            <a:r>
              <a:rPr lang="en-US" dirty="0"/>
              <a:t>() creates a new function that, when called, has its </a:t>
            </a:r>
            <a:r>
              <a:rPr lang="en-US" b="1" dirty="0">
                <a:solidFill>
                  <a:srgbClr val="FF0000"/>
                </a:solidFill>
              </a:rPr>
              <a:t>this</a:t>
            </a:r>
            <a:r>
              <a:rPr lang="en-US" dirty="0"/>
              <a:t> keyword set to the provided </a:t>
            </a:r>
            <a:r>
              <a:rPr lang="en-US" dirty="0" smtClean="0"/>
              <a:t>value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 dirty="0"/>
              <a:t>W</a:t>
            </a:r>
            <a:r>
              <a:rPr lang="en-US" dirty="0" smtClean="0"/>
              <a:t>e </a:t>
            </a:r>
            <a:r>
              <a:rPr lang="en-US" dirty="0"/>
              <a:t>pass our desired context, </a:t>
            </a:r>
            <a:r>
              <a:rPr lang="en-US" dirty="0">
                <a:solidFill>
                  <a:srgbClr val="FF0000"/>
                </a:solidFill>
              </a:rPr>
              <a:t>this</a:t>
            </a:r>
            <a:r>
              <a:rPr lang="en-US" dirty="0"/>
              <a:t> (which is </a:t>
            </a:r>
            <a:r>
              <a:rPr lang="en-US" dirty="0" err="1"/>
              <a:t>myObj</a:t>
            </a:r>
            <a:r>
              <a:rPr lang="en-US" dirty="0"/>
              <a:t>), </a:t>
            </a:r>
            <a:r>
              <a:rPr lang="en-US" dirty="0" smtClean="0"/>
              <a:t>to method bind()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 dirty="0" smtClean="0"/>
              <a:t>When </a:t>
            </a:r>
            <a:r>
              <a:rPr lang="en-US" dirty="0"/>
              <a:t>the callback function is executed, </a:t>
            </a:r>
            <a:r>
              <a:rPr lang="en-US" dirty="0">
                <a:solidFill>
                  <a:srgbClr val="FF0000"/>
                </a:solidFill>
              </a:rPr>
              <a:t>this</a:t>
            </a:r>
            <a:r>
              <a:rPr lang="en-US" dirty="0"/>
              <a:t> references </a:t>
            </a:r>
            <a:r>
              <a:rPr lang="en-US" dirty="0" err="1" smtClean="0"/>
              <a:t>myObj</a:t>
            </a:r>
            <a:r>
              <a:rPr lang="en-US" dirty="0" smtClean="0"/>
              <a:t>:</a:t>
            </a:r>
            <a:endParaRPr lang="en-US" dirty="0"/>
          </a:p>
          <a:p>
            <a:pPr marL="400050" lvl="1" indent="0">
              <a:buFont typeface="Wingdings" pitchFamily="2" charset="2"/>
              <a:buNone/>
              <a:defRPr/>
            </a:pPr>
            <a:r>
              <a:rPr lang="en-US" dirty="0" smtClean="0"/>
              <a:t>render</a:t>
            </a:r>
            <a:r>
              <a:rPr lang="en-US" dirty="0"/>
              <a:t>: function () </a:t>
            </a:r>
            <a:r>
              <a:rPr lang="en-US" dirty="0" smtClean="0"/>
              <a:t>{</a:t>
            </a:r>
            <a:endParaRPr lang="en-US" dirty="0"/>
          </a:p>
          <a:p>
            <a:pPr marL="400050" lvl="1" indent="0">
              <a:buFont typeface="Wingdings" pitchFamily="2" charset="2"/>
              <a:buNone/>
              <a:defRPr/>
            </a:pPr>
            <a:r>
              <a:rPr lang="en-US" dirty="0"/>
              <a:t>    </a:t>
            </a:r>
            <a:r>
              <a:rPr lang="en-US" b="1" dirty="0" err="1" smtClean="0">
                <a:solidFill>
                  <a:srgbClr val="FF0000"/>
                </a:solidFill>
              </a:rPr>
              <a:t>this</a:t>
            </a:r>
            <a:r>
              <a:rPr lang="en-US" dirty="0" err="1" smtClean="0"/>
              <a:t>.callback</a:t>
            </a:r>
            <a:r>
              <a:rPr lang="en-US" dirty="0" smtClean="0"/>
              <a:t>(function </a:t>
            </a:r>
            <a:r>
              <a:rPr lang="en-US" dirty="0"/>
              <a:t>() </a:t>
            </a:r>
            <a:r>
              <a:rPr lang="en-US" dirty="0" smtClean="0"/>
              <a:t>{</a:t>
            </a:r>
            <a:endParaRPr lang="en-US" dirty="0"/>
          </a:p>
          <a:p>
            <a:pPr marL="400050" lvl="1" indent="0">
              <a:buFont typeface="Wingdings" pitchFamily="2" charset="2"/>
              <a:buNone/>
              <a:defRPr/>
            </a:pPr>
            <a:r>
              <a:rPr lang="en-US" dirty="0"/>
              <a:t>        </a:t>
            </a:r>
            <a:r>
              <a:rPr lang="en-US" b="1" dirty="0" err="1" smtClean="0">
                <a:solidFill>
                  <a:srgbClr val="FF0000"/>
                </a:solidFill>
              </a:rPr>
              <a:t>this</a:t>
            </a:r>
            <a:r>
              <a:rPr lang="en-US" dirty="0" err="1" smtClean="0"/>
              <a:t>.myMethod</a:t>
            </a:r>
            <a:r>
              <a:rPr lang="en-US" dirty="0" smtClean="0"/>
              <a:t>();</a:t>
            </a:r>
            <a:endParaRPr lang="en-US" dirty="0"/>
          </a:p>
          <a:p>
            <a:pPr marL="400050" lvl="1" indent="0">
              <a:buFont typeface="Wingdings" pitchFamily="2" charset="2"/>
              <a:buNone/>
              <a:defRPr/>
            </a:pPr>
            <a:r>
              <a:rPr lang="en-US" dirty="0"/>
              <a:t>    }.bind(</a:t>
            </a:r>
            <a:r>
              <a:rPr lang="en-US" b="1" dirty="0">
                <a:solidFill>
                  <a:srgbClr val="FF0000"/>
                </a:solidFill>
              </a:rPr>
              <a:t>this</a:t>
            </a:r>
            <a:r>
              <a:rPr lang="en-US" dirty="0" smtClean="0"/>
              <a:t>));</a:t>
            </a:r>
            <a:endParaRPr lang="en-US" dirty="0"/>
          </a:p>
          <a:p>
            <a:pPr marL="400050" lvl="1" indent="0">
              <a:buFont typeface="Wingdings" pitchFamily="2" charset="2"/>
              <a:buNone/>
              <a:defRPr/>
            </a:pPr>
            <a:r>
              <a:rPr lang="en-US" dirty="0"/>
              <a:t>}</a:t>
            </a:r>
          </a:p>
          <a:p>
            <a:pPr>
              <a:buFont typeface="Wingdings" pitchFamily="2" charset="2"/>
              <a:buChar char="l"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9321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Language features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685800" y="1154243"/>
            <a:ext cx="8382000" cy="5276537"/>
          </a:xfrm>
        </p:spPr>
        <p:txBody>
          <a:bodyPr/>
          <a:lstStyle/>
          <a:p>
            <a:pPr>
              <a:buFont typeface="Wingdings" pitchFamily="2" charset="2"/>
              <a:buChar char="l"/>
              <a:defRPr/>
            </a:pPr>
            <a:r>
              <a:rPr lang="en-US" sz="2400" dirty="0" smtClean="0"/>
              <a:t>Stack memory management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sz="2000" dirty="0" smtClean="0"/>
              <a:t>Parameters, local variables in activation records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 sz="2400" dirty="0" smtClean="0"/>
              <a:t>Garbage collection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sz="2000" dirty="0" smtClean="0"/>
              <a:t>Automatic reclamation of inaccessible memory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 sz="2400" dirty="0" smtClean="0"/>
              <a:t>Closures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sz="2000" dirty="0" smtClean="0"/>
              <a:t>Function together with environment (global variables)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 sz="2400" dirty="0" smtClean="0"/>
              <a:t>Exceptions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sz="2000" dirty="0" smtClean="0"/>
              <a:t>Jump to previously declared location, passing values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 sz="2400" dirty="0" smtClean="0"/>
              <a:t>Object features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sz="2000" dirty="0" smtClean="0"/>
              <a:t>Dynamic lookup, Encapsulation, Subtyping, Inheritance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 sz="2400" dirty="0" smtClean="0"/>
              <a:t>Concurrency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sz="2000" dirty="0" smtClean="0"/>
              <a:t>Do more than one task at a time (JavaScript is single-threaded)</a:t>
            </a:r>
          </a:p>
        </p:txBody>
      </p:sp>
    </p:spTree>
    <p:extLst>
      <p:ext uri="{BB962C8B-B14F-4D97-AF65-F5344CB8AC3E}">
        <p14:creationId xmlns:p14="http://schemas.microsoft.com/office/powerpoint/2010/main" val="801904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Lexical Scope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674688" y="1169233"/>
            <a:ext cx="8113712" cy="5261547"/>
          </a:xfrm>
        </p:spPr>
        <p:txBody>
          <a:bodyPr/>
          <a:lstStyle/>
          <a:p>
            <a:pPr>
              <a:buFont typeface="Wingdings" pitchFamily="2" charset="2"/>
              <a:buChar char="l"/>
              <a:defRPr/>
            </a:pPr>
            <a:r>
              <a:rPr lang="en-US" dirty="0" smtClean="0"/>
              <a:t>Local variables in activation record of function</a:t>
            </a:r>
          </a:p>
          <a:p>
            <a:pPr lvl="1">
              <a:buFontTx/>
              <a:buNone/>
              <a:defRPr/>
            </a:pPr>
            <a:r>
              <a:rPr lang="en-US" dirty="0" smtClean="0"/>
              <a:t>function f(x) {</a:t>
            </a:r>
          </a:p>
          <a:p>
            <a:pPr lvl="1">
              <a:buFontTx/>
              <a:buNone/>
              <a:defRPr/>
            </a:pPr>
            <a:r>
              <a:rPr lang="en-US" dirty="0" smtClean="0"/>
              <a:t>    </a:t>
            </a:r>
            <a:r>
              <a:rPr lang="en-US" dirty="0" err="1" smtClean="0"/>
              <a:t>var</a:t>
            </a:r>
            <a:r>
              <a:rPr lang="en-US" dirty="0" smtClean="0"/>
              <a:t> y = 3;</a:t>
            </a:r>
          </a:p>
          <a:p>
            <a:pPr lvl="1">
              <a:buFontTx/>
              <a:buNone/>
              <a:defRPr/>
            </a:pPr>
            <a:r>
              <a:rPr lang="en-US" dirty="0" smtClean="0"/>
              <a:t>    function g(z) { return </a:t>
            </a:r>
            <a:r>
              <a:rPr lang="en-US" dirty="0" err="1" smtClean="0"/>
              <a:t>y+z</a:t>
            </a:r>
            <a:r>
              <a:rPr lang="en-US" dirty="0" smtClean="0"/>
              <a:t>;};</a:t>
            </a:r>
          </a:p>
          <a:p>
            <a:pPr lvl="1">
              <a:buFontTx/>
              <a:buNone/>
              <a:defRPr/>
            </a:pPr>
            <a:r>
              <a:rPr lang="en-US" dirty="0" smtClean="0"/>
              <a:t>    return g(x);</a:t>
            </a:r>
          </a:p>
          <a:p>
            <a:pPr lvl="1">
              <a:buFontTx/>
              <a:buNone/>
              <a:defRPr/>
            </a:pPr>
            <a:r>
              <a:rPr lang="en-US" dirty="0" smtClean="0"/>
              <a:t>}</a:t>
            </a:r>
          </a:p>
          <a:p>
            <a:pPr lvl="1">
              <a:buFontTx/>
              <a:buNone/>
              <a:defRPr/>
            </a:pPr>
            <a:r>
              <a:rPr lang="en-US" dirty="0" err="1" smtClean="0"/>
              <a:t>var</a:t>
            </a:r>
            <a:r>
              <a:rPr lang="en-US" dirty="0" smtClean="0"/>
              <a:t> x = 1; </a:t>
            </a:r>
            <a:r>
              <a:rPr lang="en-US" dirty="0" err="1" smtClean="0"/>
              <a:t>var</a:t>
            </a:r>
            <a:r>
              <a:rPr lang="en-US" dirty="0" smtClean="0"/>
              <a:t> y = 2;</a:t>
            </a:r>
          </a:p>
          <a:p>
            <a:pPr lvl="1">
              <a:buFontTx/>
              <a:buNone/>
              <a:defRPr/>
            </a:pPr>
            <a:r>
              <a:rPr lang="en-US" dirty="0" smtClean="0"/>
              <a:t>f(x) + y;</a:t>
            </a:r>
          </a:p>
          <a:p>
            <a:pPr lvl="1">
              <a:buFontTx/>
              <a:buNone/>
              <a:defRPr/>
            </a:pPr>
            <a:r>
              <a:rPr lang="en-US" dirty="0" smtClean="0"/>
              <a:t>6</a:t>
            </a:r>
          </a:p>
          <a:p>
            <a:pPr>
              <a:buFont typeface="Wingdings" pitchFamily="2" charset="2"/>
              <a:buChar char="l"/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882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Garbage collection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>
          <a:xfrm>
            <a:off x="674688" y="1184223"/>
            <a:ext cx="8164512" cy="4873677"/>
          </a:xfrm>
        </p:spPr>
        <p:txBody>
          <a:bodyPr/>
          <a:lstStyle/>
          <a:p>
            <a:pPr>
              <a:buFont typeface="Wingdings" pitchFamily="2" charset="2"/>
              <a:buChar char="l"/>
              <a:defRPr/>
            </a:pPr>
            <a:r>
              <a:rPr lang="en-US" dirty="0" smtClean="0"/>
              <a:t>Automatic reclamation of unused memory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dirty="0" smtClean="0"/>
              <a:t>Navigator 2: per page memory management</a:t>
            </a:r>
          </a:p>
          <a:p>
            <a:pPr lvl="2">
              <a:defRPr/>
            </a:pPr>
            <a:r>
              <a:rPr lang="en-US" dirty="0" smtClean="0"/>
              <a:t>Reclaim memory when browser changes page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dirty="0" smtClean="0"/>
              <a:t>Navigator 3: reference counting</a:t>
            </a:r>
          </a:p>
          <a:p>
            <a:pPr lvl="2">
              <a:defRPr/>
            </a:pPr>
            <a:r>
              <a:rPr lang="en-US" dirty="0" smtClean="0"/>
              <a:t>Each memory region has associated count</a:t>
            </a:r>
          </a:p>
          <a:p>
            <a:pPr lvl="2">
              <a:defRPr/>
            </a:pPr>
            <a:r>
              <a:rPr lang="en-US" dirty="0" smtClean="0"/>
              <a:t>Count modified when pointers are changed</a:t>
            </a:r>
          </a:p>
          <a:p>
            <a:pPr lvl="2">
              <a:defRPr/>
            </a:pPr>
            <a:r>
              <a:rPr lang="en-US" dirty="0" smtClean="0"/>
              <a:t>Reclaim memory when count reaches zero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dirty="0" smtClean="0"/>
              <a:t>Navigator 4: mark-and-sweep, or equivalent</a:t>
            </a:r>
          </a:p>
          <a:p>
            <a:pPr lvl="2">
              <a:defRPr/>
            </a:pPr>
            <a:r>
              <a:rPr lang="en-US" dirty="0" smtClean="0"/>
              <a:t>Garbage collector marks reachable memory</a:t>
            </a:r>
          </a:p>
          <a:p>
            <a:pPr lvl="2">
              <a:defRPr/>
            </a:pPr>
            <a:r>
              <a:rPr lang="en-US" dirty="0" smtClean="0"/>
              <a:t>Sweep and reclaim unreachable memory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8200" y="5707062"/>
            <a:ext cx="6978650" cy="7016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accent2"/>
              </a:buClr>
              <a:defRPr/>
            </a:pPr>
            <a:r>
              <a:rPr lang="en-US" sz="1800" dirty="0">
                <a:solidFill>
                  <a:schemeClr val="accent5"/>
                </a:solidFill>
                <a:latin typeface="Tahoma" panose="020B0604030504040204" pitchFamily="34" charset="0"/>
              </a:rPr>
              <a:t>Reference http://www.unix.org.ua/orelly/web/jscript/ch11_07.html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defRPr/>
            </a:pPr>
            <a:r>
              <a:rPr lang="en-US" sz="1800" dirty="0">
                <a:solidFill>
                  <a:schemeClr val="tx1"/>
                </a:solidFill>
                <a:latin typeface="Tahoma" panose="020B0604030504040204" pitchFamily="34" charset="0"/>
              </a:rPr>
              <a:t>Discuss garbage collection in connection with Lisp</a:t>
            </a:r>
          </a:p>
        </p:txBody>
      </p:sp>
    </p:spTree>
    <p:extLst>
      <p:ext uri="{BB962C8B-B14F-4D97-AF65-F5344CB8AC3E}">
        <p14:creationId xmlns:p14="http://schemas.microsoft.com/office/powerpoint/2010/main" val="1482322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Closures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674688" y="1244184"/>
            <a:ext cx="8164512" cy="5141626"/>
          </a:xfrm>
        </p:spPr>
        <p:txBody>
          <a:bodyPr/>
          <a:lstStyle/>
          <a:p>
            <a:pPr>
              <a:buFont typeface="Wingdings" pitchFamily="2" charset="2"/>
              <a:buChar char="l"/>
              <a:defRPr/>
            </a:pPr>
            <a:r>
              <a:rPr lang="en-US" sz="2400" dirty="0" smtClean="0"/>
              <a:t>Return a function from function call</a:t>
            </a:r>
          </a:p>
          <a:p>
            <a:pPr lvl="1">
              <a:buFontTx/>
              <a:buNone/>
              <a:defRPr/>
            </a:pPr>
            <a:r>
              <a:rPr lang="en-US" sz="2000" dirty="0" smtClean="0"/>
              <a:t>function f(x) {</a:t>
            </a:r>
          </a:p>
          <a:p>
            <a:pPr lvl="1">
              <a:buFontTx/>
              <a:buNone/>
              <a:defRPr/>
            </a:pPr>
            <a:r>
              <a:rPr lang="en-US" sz="2000" dirty="0" smtClean="0"/>
              <a:t>    </a:t>
            </a:r>
            <a:r>
              <a:rPr lang="en-US" sz="2000" dirty="0" err="1" smtClean="0"/>
              <a:t>var</a:t>
            </a:r>
            <a:r>
              <a:rPr lang="en-US" sz="2000" dirty="0" smtClean="0"/>
              <a:t> y = x;</a:t>
            </a:r>
          </a:p>
          <a:p>
            <a:pPr lvl="1">
              <a:buFontTx/>
              <a:buNone/>
              <a:defRPr/>
            </a:pPr>
            <a:r>
              <a:rPr lang="en-US" sz="2000" dirty="0" smtClean="0"/>
              <a:t>    return function (z){y += z; return y;}</a:t>
            </a:r>
          </a:p>
          <a:p>
            <a:pPr lvl="1">
              <a:buFontTx/>
              <a:buNone/>
              <a:defRPr/>
            </a:pPr>
            <a:r>
              <a:rPr lang="en-US" sz="2000" dirty="0" smtClean="0"/>
              <a:t>}</a:t>
            </a:r>
          </a:p>
          <a:p>
            <a:pPr lvl="1">
              <a:buFontTx/>
              <a:buNone/>
              <a:defRPr/>
            </a:pPr>
            <a:r>
              <a:rPr lang="en-US" sz="2000" dirty="0" err="1" smtClean="0"/>
              <a:t>var</a:t>
            </a:r>
            <a:r>
              <a:rPr lang="en-US" sz="2000" dirty="0" smtClean="0"/>
              <a:t> h = f(5);</a:t>
            </a:r>
          </a:p>
          <a:p>
            <a:pPr lvl="1">
              <a:buFontTx/>
              <a:buNone/>
              <a:defRPr/>
            </a:pPr>
            <a:r>
              <a:rPr lang="en-US" sz="2000" dirty="0" smtClean="0"/>
              <a:t>h(3);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 sz="2400" dirty="0" smtClean="0"/>
              <a:t>Can use this idea to define objects with “private” fields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sz="2000" dirty="0" smtClean="0"/>
              <a:t>Description of technique</a:t>
            </a:r>
          </a:p>
          <a:p>
            <a:pPr lvl="2">
              <a:defRPr/>
            </a:pPr>
            <a:r>
              <a:rPr lang="en-US" sz="1800" dirty="0" smtClean="0"/>
              <a:t>http://</a:t>
            </a:r>
            <a:r>
              <a:rPr lang="en-US" sz="1800" dirty="0" err="1" smtClean="0"/>
              <a:t>www.crockford.com</a:t>
            </a:r>
            <a:r>
              <a:rPr lang="en-US" sz="1800" dirty="0" smtClean="0"/>
              <a:t>/JavaScript/</a:t>
            </a:r>
            <a:r>
              <a:rPr lang="en-US" sz="1800" dirty="0" err="1" smtClean="0"/>
              <a:t>private.html</a:t>
            </a:r>
            <a:endParaRPr lang="en-US" sz="1800" dirty="0" smtClean="0"/>
          </a:p>
          <a:p>
            <a:pPr lvl="2">
              <a:defRPr/>
            </a:pPr>
            <a:r>
              <a:rPr lang="en-US" sz="1800" dirty="0" smtClean="0"/>
              <a:t>http://</a:t>
            </a:r>
            <a:r>
              <a:rPr lang="en-US" sz="1800" dirty="0" err="1" smtClean="0"/>
              <a:t>developer.mozilla.org</a:t>
            </a:r>
            <a:r>
              <a:rPr lang="en-US" sz="1800" dirty="0" smtClean="0"/>
              <a:t>/</a:t>
            </a:r>
            <a:r>
              <a:rPr lang="en-US" sz="1800" dirty="0" err="1" smtClean="0"/>
              <a:t>en</a:t>
            </a:r>
            <a:r>
              <a:rPr lang="en-US" sz="1800" dirty="0" smtClean="0"/>
              <a:t>/docs/Core_JavaScript_1.5_Guide:Working_with_Closures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sz="2000" dirty="0" smtClean="0"/>
              <a:t>But there are subtleties (look for __parent__)</a:t>
            </a:r>
          </a:p>
          <a:p>
            <a:pPr lvl="1">
              <a:buFont typeface="Wingdings" pitchFamily="2" charset="2"/>
              <a:buChar char="§"/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8955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Object features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674688" y="1259174"/>
            <a:ext cx="8164512" cy="4798726"/>
          </a:xfrm>
        </p:spPr>
        <p:txBody>
          <a:bodyPr/>
          <a:lstStyle/>
          <a:p>
            <a:pPr>
              <a:buFont typeface="Wingdings" pitchFamily="2" charset="2"/>
              <a:buChar char="l"/>
              <a:defRPr/>
            </a:pPr>
            <a:r>
              <a:rPr lang="en-US" dirty="0" smtClean="0"/>
              <a:t>Dynamic lookup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dirty="0" smtClean="0"/>
              <a:t>Method depends on run-time value of object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 dirty="0" smtClean="0"/>
              <a:t>Encapsulation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dirty="0" smtClean="0"/>
              <a:t>Object contains private data, public operations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 dirty="0" smtClean="0"/>
              <a:t>Subtyping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dirty="0" smtClean="0"/>
              <a:t>Object of one type can be used in place of another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 dirty="0" smtClean="0"/>
              <a:t>Inheritance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dirty="0" smtClean="0"/>
              <a:t>Use implementation of one kind of object to implement another kind of object</a:t>
            </a:r>
          </a:p>
          <a:p>
            <a:pPr>
              <a:buFont typeface="Wingdings" pitchFamily="2" charset="2"/>
              <a:buChar char="l"/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74674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Concurrency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>
          <a:xfrm>
            <a:off x="689678" y="1199213"/>
            <a:ext cx="8164512" cy="5306518"/>
          </a:xfrm>
        </p:spPr>
        <p:txBody>
          <a:bodyPr/>
          <a:lstStyle/>
          <a:p>
            <a:pPr>
              <a:buFont typeface="Wingdings" pitchFamily="2" charset="2"/>
              <a:buChar char="l"/>
              <a:defRPr/>
            </a:pPr>
            <a:r>
              <a:rPr lang="en-US" dirty="0" smtClean="0"/>
              <a:t>JavaScript itself is single-threaded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dirty="0" smtClean="0"/>
              <a:t>How can we tell if a language provides concurrency?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 dirty="0" smtClean="0"/>
              <a:t>AJAX provides a form of concurrency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dirty="0" smtClean="0"/>
              <a:t>Create </a:t>
            </a:r>
            <a:r>
              <a:rPr lang="en-US" dirty="0" err="1" smtClean="0"/>
              <a:t>XMLHttpRequest</a:t>
            </a:r>
            <a:r>
              <a:rPr lang="en-US" dirty="0" smtClean="0"/>
              <a:t> object, set callback function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dirty="0" smtClean="0"/>
              <a:t>Call request method, which continues asynchronously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dirty="0" smtClean="0"/>
              <a:t>Reply from remote site executes callback function</a:t>
            </a:r>
          </a:p>
          <a:p>
            <a:pPr lvl="2">
              <a:defRPr/>
            </a:pPr>
            <a:r>
              <a:rPr lang="en-US" dirty="0" smtClean="0"/>
              <a:t>Event waits in event queue…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dirty="0" smtClean="0"/>
              <a:t>Closures important for proper execution of callbacks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 dirty="0" smtClean="0"/>
              <a:t>Another form of concurrency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dirty="0" smtClean="0"/>
              <a:t>use </a:t>
            </a:r>
            <a:r>
              <a:rPr lang="en-US" dirty="0" err="1" smtClean="0"/>
              <a:t>SetTimeout</a:t>
            </a:r>
            <a:r>
              <a:rPr lang="en-US" dirty="0" smtClean="0"/>
              <a:t> to do cooperative multi-tasking</a:t>
            </a:r>
          </a:p>
        </p:txBody>
      </p:sp>
    </p:spTree>
    <p:extLst>
      <p:ext uri="{BB962C8B-B14F-4D97-AF65-F5344CB8AC3E}">
        <p14:creationId xmlns:p14="http://schemas.microsoft.com/office/powerpoint/2010/main" val="346793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JavaScript eval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674688" y="1169233"/>
            <a:ext cx="7961312" cy="5383967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l"/>
              <a:defRPr/>
            </a:pPr>
            <a:r>
              <a:rPr lang="en-US" dirty="0" smtClean="0"/>
              <a:t>Evaluate string as code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dirty="0" smtClean="0"/>
              <a:t>The </a:t>
            </a:r>
            <a:r>
              <a:rPr lang="en-US" dirty="0" err="1" smtClean="0"/>
              <a:t>eval</a:t>
            </a:r>
            <a:r>
              <a:rPr lang="en-US" dirty="0" smtClean="0"/>
              <a:t> function evaluates a string of JavaScript code, in scope of the calling code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 dirty="0" smtClean="0"/>
              <a:t>Examples</a:t>
            </a:r>
          </a:p>
          <a:p>
            <a:pPr lvl="1">
              <a:buFontTx/>
              <a:buNone/>
              <a:defRPr/>
            </a:pPr>
            <a:r>
              <a:rPr lang="en-US" dirty="0" smtClean="0"/>
              <a:t>   </a:t>
            </a:r>
            <a:r>
              <a:rPr lang="en-US" dirty="0" err="1" smtClean="0"/>
              <a:t>var</a:t>
            </a:r>
            <a:r>
              <a:rPr lang="en-US" dirty="0" smtClean="0"/>
              <a:t> code = "</a:t>
            </a:r>
            <a:r>
              <a:rPr lang="en-US" dirty="0" err="1" smtClean="0"/>
              <a:t>var</a:t>
            </a:r>
            <a:r>
              <a:rPr lang="en-US" dirty="0" smtClean="0"/>
              <a:t> a = 1";</a:t>
            </a:r>
          </a:p>
          <a:p>
            <a:pPr lvl="1">
              <a:buFontTx/>
              <a:buNone/>
              <a:defRPr/>
            </a:pPr>
            <a:r>
              <a:rPr lang="en-US" dirty="0" smtClean="0"/>
              <a:t>   </a:t>
            </a:r>
            <a:r>
              <a:rPr lang="en-US" dirty="0" err="1" smtClean="0"/>
              <a:t>eval</a:t>
            </a:r>
            <a:r>
              <a:rPr lang="en-US" dirty="0" smtClean="0"/>
              <a:t>(code); // a is now '1‘</a:t>
            </a:r>
          </a:p>
          <a:p>
            <a:pPr lvl="1">
              <a:buFontTx/>
              <a:buNone/>
              <a:defRPr/>
            </a:pPr>
            <a:r>
              <a:rPr lang="en-US" dirty="0" smtClean="0"/>
              <a:t>   </a:t>
            </a: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 err="1" smtClean="0"/>
              <a:t>obj</a:t>
            </a:r>
            <a:r>
              <a:rPr lang="en-US" dirty="0" smtClean="0"/>
              <a:t> = new Object(); </a:t>
            </a:r>
          </a:p>
          <a:p>
            <a:pPr lvl="1">
              <a:buFontTx/>
              <a:buNone/>
              <a:defRPr/>
            </a:pPr>
            <a:r>
              <a:rPr lang="en-US" dirty="0" smtClean="0"/>
              <a:t>   </a:t>
            </a:r>
            <a:r>
              <a:rPr lang="en-US" dirty="0" err="1" smtClean="0"/>
              <a:t>obj.eval</a:t>
            </a:r>
            <a:r>
              <a:rPr lang="en-US" dirty="0" smtClean="0"/>
              <a:t>(code); // </a:t>
            </a:r>
            <a:r>
              <a:rPr lang="en-US" dirty="0" err="1" smtClean="0"/>
              <a:t>obj.a</a:t>
            </a:r>
            <a:r>
              <a:rPr lang="en-US" dirty="0" smtClean="0"/>
              <a:t> is now 1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 dirty="0" smtClean="0"/>
              <a:t>Most common use 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dirty="0" smtClean="0"/>
              <a:t>Efficiently </a:t>
            </a:r>
            <a:r>
              <a:rPr lang="en-US" dirty="0" err="1" smtClean="0"/>
              <a:t>deserialize</a:t>
            </a:r>
            <a:r>
              <a:rPr lang="en-US" dirty="0" smtClean="0"/>
              <a:t> a large, complicated JavaScript data structures received over network via </a:t>
            </a:r>
            <a:r>
              <a:rPr lang="en-US" dirty="0" err="1" smtClean="0"/>
              <a:t>XMLHttpRequest</a:t>
            </a:r>
            <a:r>
              <a:rPr lang="en-US" dirty="0" smtClean="0"/>
              <a:t> 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 dirty="0" smtClean="0"/>
              <a:t>What does it cost to have </a:t>
            </a:r>
            <a:r>
              <a:rPr lang="en-US" dirty="0" err="1" smtClean="0"/>
              <a:t>eval</a:t>
            </a:r>
            <a:r>
              <a:rPr lang="en-US" dirty="0" smtClean="0"/>
              <a:t> in the language?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dirty="0" smtClean="0"/>
              <a:t>Can you do this in C?   What would it take to implement?</a:t>
            </a:r>
          </a:p>
          <a:p>
            <a:pPr>
              <a:buFont typeface="Wingdings" pitchFamily="2" charset="2"/>
              <a:buChar char="l"/>
              <a:defRPr/>
            </a:pPr>
            <a:endParaRPr lang="en-US" dirty="0" smtClean="0"/>
          </a:p>
          <a:p>
            <a:pPr>
              <a:buFont typeface="Wingdings" pitchFamily="2" charset="2"/>
              <a:buChar char="l"/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3349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Unusual features of JavaScript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>
          <a:xfrm>
            <a:off x="674688" y="1169233"/>
            <a:ext cx="8469312" cy="5307767"/>
          </a:xfrm>
        </p:spPr>
        <p:txBody>
          <a:bodyPr/>
          <a:lstStyle/>
          <a:p>
            <a:pPr>
              <a:buFont typeface="Wingdings" pitchFamily="2" charset="2"/>
              <a:buChar char="l"/>
              <a:defRPr/>
            </a:pPr>
            <a:r>
              <a:rPr lang="en-US" sz="2400" dirty="0" smtClean="0"/>
              <a:t>Some built-in functions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sz="2000" dirty="0" err="1" smtClean="0"/>
              <a:t>Eval</a:t>
            </a:r>
            <a:r>
              <a:rPr lang="en-US" sz="2000" dirty="0" smtClean="0"/>
              <a:t>, Run-time type checking functions, …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 sz="2400" dirty="0" smtClean="0"/>
              <a:t>Regular expressions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sz="2000" dirty="0" smtClean="0"/>
              <a:t>Useful support of pattern matching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 sz="2400" dirty="0" smtClean="0"/>
              <a:t>Add, delete methods of an object dynamically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sz="2000" dirty="0" smtClean="0"/>
              <a:t>Seen examples adding methods. Do you like this? Disadvantages?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sz="2000" dirty="0" err="1" smtClean="0"/>
              <a:t>myobj.a</a:t>
            </a:r>
            <a:r>
              <a:rPr lang="en-US" sz="2000" dirty="0" smtClean="0"/>
              <a:t> = 5; </a:t>
            </a:r>
            <a:r>
              <a:rPr lang="en-US" sz="2000" dirty="0" err="1" smtClean="0"/>
              <a:t>myobj.b</a:t>
            </a:r>
            <a:r>
              <a:rPr lang="en-US" sz="2000" dirty="0" smtClean="0"/>
              <a:t> = 12; delete </a:t>
            </a:r>
            <a:r>
              <a:rPr lang="en-US" sz="2000" dirty="0" err="1" smtClean="0"/>
              <a:t>myobj.a</a:t>
            </a:r>
            <a:r>
              <a:rPr lang="en-US" sz="2000" dirty="0" smtClean="0"/>
              <a:t>;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 sz="2400" dirty="0" smtClean="0"/>
              <a:t>Redefine native functions and objects (incl. undefined)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 sz="2400" dirty="0" smtClean="0"/>
              <a:t>Iterate over methods of an object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sz="2000" dirty="0" smtClean="0"/>
              <a:t>for (variable in object) { statements }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 sz="2400" dirty="0" smtClean="0"/>
              <a:t>With statement (“considered harmful” – why??)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sz="2000" dirty="0" smtClean="0"/>
              <a:t>with (object) { statements }</a:t>
            </a:r>
          </a:p>
          <a:p>
            <a:pPr lvl="1">
              <a:buFont typeface="Wingdings" pitchFamily="2" charset="2"/>
              <a:buChar char="§"/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90776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Array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is an object, with properties and methods added to the prototype </a:t>
            </a:r>
            <a:r>
              <a:rPr lang="en-US" sz="2400" b="1" dirty="0" smtClean="0"/>
              <a:t>(you can add your own)</a:t>
            </a:r>
            <a:endParaRPr lang="en-US" b="1" dirty="0" smtClean="0"/>
          </a:p>
          <a:p>
            <a:pPr lvl="1"/>
            <a:r>
              <a:rPr lang="en-US" dirty="0" smtClean="0"/>
              <a:t>constructor</a:t>
            </a:r>
          </a:p>
          <a:p>
            <a:pPr lvl="1"/>
            <a:r>
              <a:rPr lang="en-US" dirty="0" smtClean="0"/>
              <a:t>length</a:t>
            </a:r>
          </a:p>
          <a:p>
            <a:pPr lvl="1"/>
            <a:r>
              <a:rPr lang="en-US" dirty="0" smtClean="0"/>
              <a:t>push()</a:t>
            </a:r>
          </a:p>
          <a:p>
            <a:pPr lvl="1"/>
            <a:r>
              <a:rPr lang="en-US" dirty="0" smtClean="0"/>
              <a:t>pop()</a:t>
            </a:r>
          </a:p>
          <a:p>
            <a:pPr lvl="1"/>
            <a:r>
              <a:rPr lang="en-US" dirty="0" smtClean="0"/>
              <a:t>reverse()</a:t>
            </a:r>
          </a:p>
          <a:p>
            <a:pPr lvl="1"/>
            <a:r>
              <a:rPr lang="en-US" dirty="0" smtClean="0"/>
              <a:t>join()</a:t>
            </a:r>
          </a:p>
          <a:p>
            <a:pPr lvl="1"/>
            <a:r>
              <a:rPr lang="en-US" dirty="0" smtClean="0"/>
              <a:t>…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780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History: let’s get crazy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2932" y="1481667"/>
            <a:ext cx="3514615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HTML/CSS</a:t>
            </a:r>
          </a:p>
          <a:p>
            <a:r>
              <a:rPr lang="en-US" dirty="0" smtClean="0"/>
              <a:t>JavaScript</a:t>
            </a:r>
          </a:p>
          <a:p>
            <a:r>
              <a:rPr lang="en-US" dirty="0" smtClean="0"/>
              <a:t>Canvas2D</a:t>
            </a:r>
          </a:p>
          <a:p>
            <a:r>
              <a:rPr lang="en-US" dirty="0" smtClean="0"/>
              <a:t>SVG</a:t>
            </a:r>
          </a:p>
          <a:p>
            <a:r>
              <a:rPr lang="en-US" dirty="0" smtClean="0"/>
              <a:t>HTML5Audio</a:t>
            </a:r>
          </a:p>
          <a:p>
            <a:r>
              <a:rPr lang="en-US" dirty="0" err="1" smtClean="0"/>
              <a:t>WebGL</a:t>
            </a:r>
            <a:endParaRPr lang="en-US" dirty="0" smtClean="0"/>
          </a:p>
          <a:p>
            <a:r>
              <a:rPr lang="en-US" dirty="0" smtClean="0"/>
              <a:t>Typed Array</a:t>
            </a:r>
          </a:p>
          <a:p>
            <a:r>
              <a:rPr lang="en-US" dirty="0" smtClean="0"/>
              <a:t>Web Workers</a:t>
            </a:r>
          </a:p>
          <a:p>
            <a:r>
              <a:rPr lang="en-US" dirty="0" smtClean="0"/>
              <a:t>Web Sockets</a:t>
            </a:r>
          </a:p>
          <a:p>
            <a:r>
              <a:rPr lang="en-US" dirty="0" err="1" smtClean="0"/>
              <a:t>Fullscreen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819678" y="1481667"/>
            <a:ext cx="384225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r>
              <a:rPr kumimoji="1" lang="en-US" sz="2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WebRTC</a:t>
            </a:r>
            <a:endParaRPr kumimoji="1" lang="en-US" sz="2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lvl="1" indent="-342900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r>
              <a:rPr kumimoji="1" lang="en-US" sz="2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2-way low latency audio, video and data</a:t>
            </a: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r>
              <a:rPr kumimoji="1" lang="en-US" sz="2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Web Audio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66954" y="6554983"/>
            <a:ext cx="6609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source: http://</a:t>
            </a:r>
            <a:r>
              <a:rPr lang="en-US" dirty="0" err="1" smtClean="0"/>
              <a:t>blog.bitops.com</a:t>
            </a:r>
            <a:r>
              <a:rPr lang="en-US" dirty="0" smtClean="0"/>
              <a:t>/assets/GDC2013_HTML5_Games.pdf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1379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Array Indices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Are strings:</a:t>
            </a:r>
          </a:p>
          <a:p>
            <a:pPr marL="457200" lvl="1" indent="0">
              <a:buNone/>
            </a:pPr>
            <a:r>
              <a:rPr lang="en-US" dirty="0" err="1" smtClean="0"/>
              <a:t>var</a:t>
            </a:r>
            <a:r>
              <a:rPr lang="en-US" dirty="0" smtClean="0"/>
              <a:t> a = [1, 4, 9, 16]</a:t>
            </a:r>
          </a:p>
          <a:p>
            <a:pPr marL="457200" lvl="1" indent="0">
              <a:buNone/>
            </a:pPr>
            <a:r>
              <a:rPr lang="en-US" dirty="0" smtClean="0"/>
              <a:t>a[0]</a:t>
            </a:r>
          </a:p>
          <a:p>
            <a:pPr marL="457200" lvl="1" indent="0">
              <a:buNone/>
            </a:pPr>
            <a:r>
              <a:rPr lang="en-US" dirty="0" smtClean="0"/>
              <a:t>a['0']</a:t>
            </a:r>
          </a:p>
          <a:p>
            <a:pPr marL="457200" lvl="1" indent="0">
              <a:buNone/>
            </a:pPr>
            <a:r>
              <a:rPr lang="en-US" dirty="0" smtClean="0"/>
              <a:t>a[7]</a:t>
            </a:r>
          </a:p>
          <a:p>
            <a:pPr marL="457200" lvl="1" indent="0">
              <a:buNone/>
            </a:pPr>
            <a:r>
              <a:rPr lang="en-US" dirty="0" smtClean="0"/>
              <a:t>a[7] = 49</a:t>
            </a:r>
          </a:p>
          <a:p>
            <a:pPr marL="457200" lvl="1" indent="0">
              <a:buNone/>
            </a:pPr>
            <a:r>
              <a:rPr lang="en-US" dirty="0" smtClean="0"/>
              <a:t>a[6]</a:t>
            </a:r>
          </a:p>
          <a:p>
            <a:pPr marL="457200" lvl="1" indent="0">
              <a:buNone/>
            </a:pPr>
            <a:r>
              <a:rPr lang="en-US" dirty="0"/>
              <a:t>for (</a:t>
            </a:r>
            <a:r>
              <a:rPr lang="en-US" dirty="0" err="1"/>
              <a:t>i</a:t>
            </a:r>
            <a:r>
              <a:rPr lang="en-US" dirty="0"/>
              <a:t> in a) { </a:t>
            </a:r>
            <a:r>
              <a:rPr lang="en-US" dirty="0" err="1"/>
              <a:t>console.log</a:t>
            </a:r>
            <a:r>
              <a:rPr lang="en-US" dirty="0"/>
              <a:t>(</a:t>
            </a:r>
            <a:r>
              <a:rPr lang="en-US" dirty="0" err="1"/>
              <a:t>i</a:t>
            </a:r>
            <a:r>
              <a:rPr lang="en-US" dirty="0"/>
              <a:t>); }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40726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Extending built-ins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68761"/>
            <a:ext cx="8458200" cy="5265392"/>
          </a:xfrm>
        </p:spPr>
        <p:txBody>
          <a:bodyPr/>
          <a:lstStyle/>
          <a:p>
            <a:pPr marL="0" indent="0">
              <a:buNone/>
            </a:pPr>
            <a:r>
              <a:rPr lang="en-US" dirty="0" err="1">
                <a:latin typeface="Lucida Console"/>
                <a:cs typeface="Lucida Console"/>
              </a:rPr>
              <a:t>Array.prototype.map</a:t>
            </a:r>
            <a:r>
              <a:rPr lang="en-US" dirty="0">
                <a:latin typeface="Lucida Console"/>
                <a:cs typeface="Lucida Console"/>
              </a:rPr>
              <a:t> = </a:t>
            </a:r>
            <a:r>
              <a:rPr lang="en-US" dirty="0" smtClean="0">
                <a:latin typeface="Lucida Console"/>
                <a:cs typeface="Lucida Console"/>
              </a:rPr>
              <a:t>function(f) {</a:t>
            </a:r>
          </a:p>
          <a:p>
            <a:pPr marL="0" indent="0">
              <a:buNone/>
            </a:pPr>
            <a:r>
              <a:rPr lang="en-US" dirty="0">
                <a:latin typeface="Lucida Console"/>
                <a:cs typeface="Lucida Console"/>
              </a:rPr>
              <a:t> </a:t>
            </a:r>
            <a:r>
              <a:rPr lang="en-US" dirty="0" smtClean="0">
                <a:latin typeface="Lucida Console"/>
                <a:cs typeface="Lucida Console"/>
              </a:rPr>
              <a:t>  </a:t>
            </a:r>
            <a:r>
              <a:rPr lang="en-US" dirty="0" err="1">
                <a:latin typeface="Lucida Console"/>
                <a:cs typeface="Lucida Console"/>
              </a:rPr>
              <a:t>var</a:t>
            </a:r>
            <a:r>
              <a:rPr lang="en-US" dirty="0">
                <a:latin typeface="Lucida Console"/>
                <a:cs typeface="Lucida Console"/>
              </a:rPr>
              <a:t> result = [];</a:t>
            </a:r>
          </a:p>
          <a:p>
            <a:pPr marL="0" indent="0">
              <a:buNone/>
            </a:pPr>
            <a:r>
              <a:rPr lang="en-US" dirty="0" smtClean="0">
                <a:latin typeface="Lucida Console"/>
                <a:cs typeface="Lucida Console"/>
              </a:rPr>
              <a:t>   </a:t>
            </a:r>
            <a:r>
              <a:rPr lang="en-US" dirty="0" err="1" smtClean="0">
                <a:latin typeface="Lucida Console"/>
                <a:cs typeface="Lucida Console"/>
              </a:rPr>
              <a:t>this.each</a:t>
            </a:r>
            <a:r>
              <a:rPr lang="en-US" dirty="0" smtClean="0">
                <a:latin typeface="Lucida Console"/>
                <a:cs typeface="Lucida Console"/>
              </a:rPr>
              <a:t>(function </a:t>
            </a:r>
            <a:r>
              <a:rPr lang="en-US" dirty="0">
                <a:latin typeface="Lucida Console"/>
                <a:cs typeface="Lucida Console"/>
              </a:rPr>
              <a:t>(e) {</a:t>
            </a:r>
          </a:p>
          <a:p>
            <a:pPr marL="0" indent="0">
              <a:buNone/>
            </a:pPr>
            <a:r>
              <a:rPr lang="en-US" dirty="0" smtClean="0">
                <a:latin typeface="Lucida Console"/>
                <a:cs typeface="Lucida Console"/>
              </a:rPr>
              <a:t>       </a:t>
            </a:r>
            <a:r>
              <a:rPr lang="en-US" dirty="0" err="1" smtClean="0">
                <a:latin typeface="Lucida Console"/>
                <a:cs typeface="Lucida Console"/>
              </a:rPr>
              <a:t>result.push</a:t>
            </a:r>
            <a:r>
              <a:rPr lang="en-US" dirty="0">
                <a:latin typeface="Lucida Console"/>
                <a:cs typeface="Lucida Console"/>
              </a:rPr>
              <a:t>(f(e))</a:t>
            </a:r>
            <a:r>
              <a:rPr lang="en-US" dirty="0" smtClean="0">
                <a:latin typeface="Lucida Console"/>
                <a:cs typeface="Lucida Console"/>
              </a:rPr>
              <a:t>;</a:t>
            </a:r>
          </a:p>
          <a:p>
            <a:pPr marL="0" indent="0">
              <a:buNone/>
            </a:pPr>
            <a:r>
              <a:rPr lang="en-US" dirty="0">
                <a:latin typeface="Lucida Console"/>
                <a:cs typeface="Lucida Console"/>
              </a:rPr>
              <a:t> </a:t>
            </a:r>
            <a:r>
              <a:rPr lang="en-US" dirty="0" smtClean="0">
                <a:latin typeface="Lucida Console"/>
                <a:cs typeface="Lucida Console"/>
              </a:rPr>
              <a:t>  </a:t>
            </a:r>
            <a:r>
              <a:rPr lang="en-US" dirty="0">
                <a:latin typeface="Lucida Console"/>
                <a:cs typeface="Lucida Console"/>
              </a:rPr>
              <a:t>});</a:t>
            </a:r>
          </a:p>
          <a:p>
            <a:pPr marL="0" indent="0">
              <a:buNone/>
            </a:pPr>
            <a:r>
              <a:rPr lang="en-US" dirty="0" smtClean="0">
                <a:latin typeface="Lucida Console"/>
                <a:cs typeface="Lucida Console"/>
              </a:rPr>
              <a:t>   return </a:t>
            </a:r>
            <a:r>
              <a:rPr lang="en-US" dirty="0">
                <a:latin typeface="Lucida Console"/>
                <a:cs typeface="Lucida Console"/>
              </a:rPr>
              <a:t>result</a:t>
            </a:r>
            <a:r>
              <a:rPr lang="en-US" dirty="0" smtClean="0">
                <a:latin typeface="Lucida Console"/>
                <a:cs typeface="Lucida Console"/>
              </a:rPr>
              <a:t>;</a:t>
            </a:r>
          </a:p>
          <a:p>
            <a:pPr marL="0" indent="0">
              <a:buNone/>
            </a:pPr>
            <a:r>
              <a:rPr lang="en-US" dirty="0" smtClean="0">
                <a:latin typeface="Lucida Console"/>
                <a:cs typeface="Lucida Console"/>
              </a:rPr>
              <a:t>}</a:t>
            </a:r>
            <a:endParaRPr lang="en-US" dirty="0">
              <a:latin typeface="Lucida Console"/>
              <a:cs typeface="Lucida Console"/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Lucida Console"/>
                <a:cs typeface="Lucida Console"/>
              </a:rPr>
              <a:t>&gt; [1,2,3].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Lucida Console"/>
                <a:cs typeface="Lucida Console"/>
              </a:rPr>
              <a:t>map(function(x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Lucida Console"/>
                <a:cs typeface="Lucida Console"/>
              </a:rPr>
              <a:t>) {return x * x;});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Lucida Console"/>
              <a:cs typeface="Lucida Console"/>
            </a:endParaRPr>
          </a:p>
          <a:p>
            <a:pPr marL="0" indent="0">
              <a:buNone/>
            </a:pPr>
            <a:r>
              <a:rPr lang="en-US" dirty="0">
                <a:latin typeface="Lucida Console"/>
                <a:cs typeface="Lucida Console"/>
              </a:rPr>
              <a:t>[1, 4, 9]</a:t>
            </a:r>
          </a:p>
        </p:txBody>
      </p:sp>
    </p:spTree>
    <p:extLst>
      <p:ext uri="{BB962C8B-B14F-4D97-AF65-F5344CB8AC3E}">
        <p14:creationId xmlns:p14="http://schemas.microsoft.com/office/powerpoint/2010/main" val="3010847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References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l"/>
              <a:defRPr/>
            </a:pPr>
            <a:r>
              <a:rPr lang="en-US" dirty="0" smtClean="0"/>
              <a:t>Brendan </a:t>
            </a:r>
            <a:r>
              <a:rPr lang="en-US" dirty="0" err="1" smtClean="0"/>
              <a:t>Eich</a:t>
            </a:r>
            <a:r>
              <a:rPr lang="en-US" dirty="0" smtClean="0"/>
              <a:t>, slides from ICFP conference talk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dirty="0" smtClean="0"/>
              <a:t>www.mozilla.org/js/language/</a:t>
            </a:r>
            <a:r>
              <a:rPr lang="en-US" b="1" dirty="0" smtClean="0"/>
              <a:t>ICFP</a:t>
            </a:r>
            <a:r>
              <a:rPr lang="en-US" dirty="0" smtClean="0"/>
              <a:t>-Keynote.</a:t>
            </a:r>
            <a:r>
              <a:rPr lang="en-US" b="1" dirty="0" smtClean="0"/>
              <a:t>ppt</a:t>
            </a:r>
            <a:endParaRPr lang="en-US" dirty="0" smtClean="0"/>
          </a:p>
          <a:p>
            <a:pPr>
              <a:buFont typeface="Wingdings" pitchFamily="2" charset="2"/>
              <a:buChar char="l"/>
              <a:defRPr/>
            </a:pPr>
            <a:r>
              <a:rPr lang="en-US" dirty="0" smtClean="0"/>
              <a:t>Tutorial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dirty="0" smtClean="0"/>
              <a:t>http://www.w3schools.com/js/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 dirty="0" smtClean="0"/>
              <a:t>JavaScript Guide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dirty="0"/>
              <a:t>https://developer.mozilla.org/he/docs/Web/JavaScript/Guide</a:t>
            </a:r>
            <a:endParaRPr lang="en-US" dirty="0" smtClean="0"/>
          </a:p>
          <a:p>
            <a:pPr>
              <a:buFont typeface="Wingdings" pitchFamily="2" charset="2"/>
              <a:buChar char="l"/>
              <a:defRPr/>
            </a:pPr>
            <a:r>
              <a:rPr lang="en-US" dirty="0" smtClean="0"/>
              <a:t>Douglas </a:t>
            </a:r>
            <a:r>
              <a:rPr lang="en-US" dirty="0" err="1" smtClean="0"/>
              <a:t>Crockford</a:t>
            </a:r>
            <a:r>
              <a:rPr lang="en-US" dirty="0" smtClean="0"/>
              <a:t> site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dirty="0" smtClean="0"/>
              <a:t>http://www.crockford.com/JavaScript/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dirty="0" smtClean="0"/>
              <a:t>http://20bits.com/2007/03/08/the-philosophy-of-JavaScript/</a:t>
            </a:r>
          </a:p>
        </p:txBody>
      </p:sp>
    </p:spTree>
    <p:extLst>
      <p:ext uri="{BB962C8B-B14F-4D97-AF65-F5344CB8AC3E}">
        <p14:creationId xmlns:p14="http://schemas.microsoft.com/office/powerpoint/2010/main" val="192530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4688" y="-27384"/>
            <a:ext cx="8469312" cy="792088"/>
          </a:xfrm>
        </p:spPr>
        <p:txBody>
          <a:bodyPr>
            <a:normAutofit/>
          </a:bodyPr>
          <a:lstStyle/>
          <a:p>
            <a:r>
              <a:rPr lang="en-US" dirty="0" smtClean="0"/>
              <a:t>History: everything merges together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err="1" smtClean="0"/>
              <a:t>emscripten</a:t>
            </a:r>
            <a:endParaRPr lang="en-US" sz="3200" dirty="0" smtClean="0"/>
          </a:p>
          <a:p>
            <a:pPr lvl="1"/>
            <a:r>
              <a:rPr lang="en-US" sz="2800" dirty="0" smtClean="0"/>
              <a:t>LLVM to JavaScript</a:t>
            </a:r>
          </a:p>
          <a:p>
            <a:pPr lvl="1"/>
            <a:r>
              <a:rPr lang="en-US" sz="2800" dirty="0" smtClean="0"/>
              <a:t>compile C/C++ into JS that runs on the web</a:t>
            </a:r>
          </a:p>
          <a:p>
            <a:pPr lvl="1"/>
            <a:r>
              <a:rPr lang="en-US" sz="2800" dirty="0" smtClean="0">
                <a:hlinkClick r:id="rId2"/>
              </a:rPr>
              <a:t>https://github.com/kripken/emscripten/wiki</a:t>
            </a:r>
            <a:endParaRPr lang="en-US" sz="2800" dirty="0" smtClean="0"/>
          </a:p>
          <a:p>
            <a:pPr lvl="1"/>
            <a:r>
              <a:rPr lang="en-US" sz="2800" dirty="0" smtClean="0"/>
              <a:t>example: </a:t>
            </a:r>
            <a:r>
              <a:rPr lang="en-US" sz="2800" dirty="0" smtClean="0">
                <a:hlinkClick r:id="rId3"/>
              </a:rPr>
              <a:t>http://gnuplot.respawned.com</a:t>
            </a:r>
            <a:endParaRPr lang="en-US" sz="2800" dirty="0" smtClean="0"/>
          </a:p>
          <a:p>
            <a:r>
              <a:rPr lang="en-US" sz="3200" dirty="0" smtClean="0"/>
              <a:t>ASM.JS</a:t>
            </a:r>
          </a:p>
          <a:p>
            <a:pPr lvl="1"/>
            <a:r>
              <a:rPr lang="en-US" sz="2800" dirty="0" smtClean="0"/>
              <a:t>near native JavaScript performance</a:t>
            </a:r>
          </a:p>
          <a:p>
            <a:pPr lvl="1"/>
            <a:r>
              <a:rPr lang="en-US" sz="2800" dirty="0" smtClean="0">
                <a:hlinkClick r:id="rId4"/>
              </a:rPr>
              <a:t>http://asmjs.org</a:t>
            </a:r>
            <a:r>
              <a:rPr lang="en-US" sz="2800" dirty="0" smtClean="0"/>
              <a:t> </a:t>
            </a:r>
          </a:p>
          <a:p>
            <a:pPr lvl="1"/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2245492" y="6348582"/>
            <a:ext cx="6609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source: http://</a:t>
            </a:r>
            <a:r>
              <a:rPr lang="en-US" dirty="0" err="1" smtClean="0"/>
              <a:t>blog.bitops.com</a:t>
            </a:r>
            <a:r>
              <a:rPr lang="en-US" dirty="0" smtClean="0"/>
              <a:t>/assets/GDC2013_HTML5_Games.pdf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3026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History: server side JavaScript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recent trend in SW</a:t>
            </a:r>
          </a:p>
          <a:p>
            <a:r>
              <a:rPr lang="en-US" dirty="0" smtClean="0"/>
              <a:t>very effective coupled with </a:t>
            </a:r>
            <a:r>
              <a:rPr lang="en-US" dirty="0" err="1" smtClean="0"/>
              <a:t>nosql</a:t>
            </a:r>
            <a:endParaRPr lang="en-US" dirty="0" smtClean="0"/>
          </a:p>
          <a:p>
            <a:r>
              <a:rPr lang="en-US" dirty="0" smtClean="0"/>
              <a:t>example: </a:t>
            </a:r>
            <a:r>
              <a:rPr lang="en-US" dirty="0" err="1" smtClean="0"/>
              <a:t>nodejs</a:t>
            </a:r>
            <a:r>
              <a:rPr lang="en-US" dirty="0"/>
              <a:t> </a:t>
            </a:r>
            <a:r>
              <a:rPr lang="en-US" dirty="0" smtClean="0"/>
              <a:t>+ </a:t>
            </a:r>
            <a:r>
              <a:rPr lang="en-US" dirty="0" err="1" smtClean="0"/>
              <a:t>mongodb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4818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ppeHot">
  <a:themeElements>
    <a:clrScheme name="1_AIIA00 2">
      <a:dk1>
        <a:srgbClr val="000000"/>
      </a:dk1>
      <a:lt1>
        <a:srgbClr val="FFFFFF"/>
      </a:lt1>
      <a:dk2>
        <a:srgbClr val="000000"/>
      </a:dk2>
      <a:lt2>
        <a:srgbClr val="868686"/>
      </a:lt2>
      <a:accent1>
        <a:srgbClr val="3366FF"/>
      </a:accent1>
      <a:accent2>
        <a:srgbClr val="009900"/>
      </a:accent2>
      <a:accent3>
        <a:srgbClr val="FFFFFF"/>
      </a:accent3>
      <a:accent4>
        <a:srgbClr val="000000"/>
      </a:accent4>
      <a:accent5>
        <a:srgbClr val="ADB8FF"/>
      </a:accent5>
      <a:accent6>
        <a:srgbClr val="008A00"/>
      </a:accent6>
      <a:hlink>
        <a:srgbClr val="FF0033"/>
      </a:hlink>
      <a:folHlink>
        <a:srgbClr val="CCCCCC"/>
      </a:folHlink>
    </a:clrScheme>
    <a:fontScheme name="1_AIIA00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miter lim="800000"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miter lim="800000"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AIIA00 1">
        <a:dk1>
          <a:srgbClr val="000000"/>
        </a:dk1>
        <a:lt1>
          <a:srgbClr val="FFFFFF"/>
        </a:lt1>
        <a:dk2>
          <a:srgbClr val="0066CC"/>
        </a:dk2>
        <a:lt2>
          <a:srgbClr val="CBCBCB"/>
        </a:lt2>
        <a:accent1>
          <a:srgbClr val="00CCFF"/>
        </a:accent1>
        <a:accent2>
          <a:srgbClr val="00FFCC"/>
        </a:accent2>
        <a:accent3>
          <a:srgbClr val="AAB8E2"/>
        </a:accent3>
        <a:accent4>
          <a:srgbClr val="DADADA"/>
        </a:accent4>
        <a:accent5>
          <a:srgbClr val="AAE2FF"/>
        </a:accent5>
        <a:accent6>
          <a:srgbClr val="00E7B9"/>
        </a:accent6>
        <a:hlink>
          <a:srgbClr val="FF33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AIIA00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IIA00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JavaScriptOM.pptx</Template>
  <TotalTime>3028</TotalTime>
  <Words>3572</Words>
  <Application>Microsoft Macintosh PowerPoint</Application>
  <PresentationFormat>On-screen Show (4:3)</PresentationFormat>
  <Paragraphs>760</Paragraphs>
  <Slides>72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72</vt:i4>
      </vt:variant>
    </vt:vector>
  </HeadingPairs>
  <TitlesOfParts>
    <vt:vector size="85" baseType="lpstr">
      <vt:lpstr>Calibri</vt:lpstr>
      <vt:lpstr>Lucida Console</vt:lpstr>
      <vt:lpstr>Palatino Linotype</vt:lpstr>
      <vt:lpstr>Symbol</vt:lpstr>
      <vt:lpstr>Times</vt:lpstr>
      <vt:lpstr>Tw Cen MT</vt:lpstr>
      <vt:lpstr>Tw Cen MT Condensed</vt:lpstr>
      <vt:lpstr>Arial</vt:lpstr>
      <vt:lpstr>Monotype Sorts</vt:lpstr>
      <vt:lpstr>Tahoma</vt:lpstr>
      <vt:lpstr>Times New Roman</vt:lpstr>
      <vt:lpstr>Wingdings</vt:lpstr>
      <vt:lpstr>BeppeHot</vt:lpstr>
      <vt:lpstr>JavaScript</vt:lpstr>
      <vt:lpstr>Motivation for JavaScript</vt:lpstr>
      <vt:lpstr>History</vt:lpstr>
      <vt:lpstr>History: WEB</vt:lpstr>
      <vt:lpstr>History: the platform grew</vt:lpstr>
      <vt:lpstr>History: grew some more</vt:lpstr>
      <vt:lpstr>History: let’s get crazy</vt:lpstr>
      <vt:lpstr>History: everything merges together</vt:lpstr>
      <vt:lpstr>History: server side JavaScript</vt:lpstr>
      <vt:lpstr>Features of the language</vt:lpstr>
      <vt:lpstr>JavaScript in two slides</vt:lpstr>
      <vt:lpstr>JS in two slides (2)</vt:lpstr>
      <vt:lpstr>Example 1: Browser Events</vt:lpstr>
      <vt:lpstr>Document Object Model (DOM)</vt:lpstr>
      <vt:lpstr>Browser and Document Structure </vt:lpstr>
      <vt:lpstr>Reading Properties with JavaScript</vt:lpstr>
      <vt:lpstr>Example 2: Page Manipulation</vt:lpstr>
      <vt:lpstr>Example 3: Using Cookies</vt:lpstr>
      <vt:lpstr>Language Basics</vt:lpstr>
      <vt:lpstr>Types</vt:lpstr>
      <vt:lpstr>Logical Operators</vt:lpstr>
      <vt:lpstr>var</vt:lpstr>
      <vt:lpstr>Statements</vt:lpstr>
      <vt:lpstr>Flow Control</vt:lpstr>
      <vt:lpstr>try catch</vt:lpstr>
      <vt:lpstr>Exceptions</vt:lpstr>
      <vt:lpstr>Functions</vt:lpstr>
      <vt:lpstr>More about functions</vt:lpstr>
      <vt:lpstr>Function Examples</vt:lpstr>
      <vt:lpstr>Use of anonymous functions</vt:lpstr>
      <vt:lpstr>Detour: lambda calculus</vt:lpstr>
      <vt:lpstr>Higher-Order Functions</vt:lpstr>
      <vt:lpstr>Full Lexical Closures</vt:lpstr>
      <vt:lpstr>Proof</vt:lpstr>
      <vt:lpstr>Same procedure, Lisp syntax</vt:lpstr>
      <vt:lpstr>Same procedure, JavaScript syntax</vt:lpstr>
      <vt:lpstr>Basic object features</vt:lpstr>
      <vt:lpstr>Objects (1)</vt:lpstr>
      <vt:lpstr>Functions as constructors</vt:lpstr>
      <vt:lpstr>Classes vs Prototype</vt:lpstr>
      <vt:lpstr>Without Prototype</vt:lpstr>
      <vt:lpstr>With Prototype</vt:lpstr>
      <vt:lpstr>Objects (2)</vt:lpstr>
      <vt:lpstr>Inheritance</vt:lpstr>
      <vt:lpstr>Inspect</vt:lpstr>
      <vt:lpstr>Object structure</vt:lpstr>
      <vt:lpstr>PowerPoint Presentation</vt:lpstr>
      <vt:lpstr>get/set along prototype chain</vt:lpstr>
      <vt:lpstr>Modifying vs Setting Prototype</vt:lpstr>
      <vt:lpstr>Object.create</vt:lpstr>
      <vt:lpstr>New object’s prototype is old one</vt:lpstr>
      <vt:lpstr>Prototype Chain</vt:lpstr>
      <vt:lpstr>ES2015 Classes</vt:lpstr>
      <vt:lpstr>Method Kinds</vt:lpstr>
      <vt:lpstr>JavaScript Functions and this</vt:lpstr>
      <vt:lpstr>More about this</vt:lpstr>
      <vt:lpstr>Special treatment for nested methods</vt:lpstr>
      <vt:lpstr>Function.prototype.bind</vt:lpstr>
      <vt:lpstr>Solution 1</vt:lpstr>
      <vt:lpstr>Solution 2</vt:lpstr>
      <vt:lpstr>Language features</vt:lpstr>
      <vt:lpstr>Lexical Scope</vt:lpstr>
      <vt:lpstr>Garbage collection</vt:lpstr>
      <vt:lpstr>Closures</vt:lpstr>
      <vt:lpstr>Object features</vt:lpstr>
      <vt:lpstr>Concurrency</vt:lpstr>
      <vt:lpstr>JavaScript eval</vt:lpstr>
      <vt:lpstr>Unusual features of JavaScript</vt:lpstr>
      <vt:lpstr>Array</vt:lpstr>
      <vt:lpstr>Array Indices</vt:lpstr>
      <vt:lpstr>Extending built-ins</vt:lpstr>
      <vt:lpstr>References</vt:lpstr>
    </vt:vector>
  </TitlesOfParts>
  <Company>University of Pisa</Company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Javascript</dc:title>
  <dc:creator>Davide Morelli</dc:creator>
  <cp:lastModifiedBy>GIUSEPPE ATTARDI</cp:lastModifiedBy>
  <cp:revision>85</cp:revision>
  <dcterms:created xsi:type="dcterms:W3CDTF">2013-12-09T12:14:04Z</dcterms:created>
  <dcterms:modified xsi:type="dcterms:W3CDTF">2017-05-06T14:58:22Z</dcterms:modified>
</cp:coreProperties>
</file>